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6.xml" ContentType="application/vnd.openxmlformats-officedocument.presentationml.tags+xml"/>
  <Override PartName="/ppt/notesSlides/notesSlide3.xml" ContentType="application/vnd.openxmlformats-officedocument.presentationml.notesSlide+xml"/>
  <Override PartName="/ppt/tags/tag127.xml" ContentType="application/vnd.openxmlformats-officedocument.presentationml.tags+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tags/tag128.xml" ContentType="application/vnd.openxmlformats-officedocument.presentationml.tag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3.xml" ContentType="application/vnd.openxmlformats-officedocument.presentationml.comments+xml"/>
  <Override PartName="/ppt/tags/tag130.xml" ContentType="application/vnd.openxmlformats-officedocument.presentationml.tags+xml"/>
  <Override PartName="/ppt/notesSlides/notesSlide12.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13.xml" ContentType="application/vnd.openxmlformats-officedocument.presentationml.notesSlide+xml"/>
  <Override PartName="/ppt/tags/tag1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6.xml" ContentType="application/vnd.openxmlformats-officedocument.presentationml.comments+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58"/>
  </p:notesMasterIdLst>
  <p:handoutMasterIdLst>
    <p:handoutMasterId r:id="rId59"/>
  </p:handoutMasterIdLst>
  <p:sldIdLst>
    <p:sldId id="257" r:id="rId3"/>
    <p:sldId id="368" r:id="rId4"/>
    <p:sldId id="350" r:id="rId5"/>
    <p:sldId id="357" r:id="rId6"/>
    <p:sldId id="358" r:id="rId7"/>
    <p:sldId id="361" r:id="rId8"/>
    <p:sldId id="360" r:id="rId9"/>
    <p:sldId id="359" r:id="rId10"/>
    <p:sldId id="297" r:id="rId11"/>
    <p:sldId id="301" r:id="rId12"/>
    <p:sldId id="303" r:id="rId13"/>
    <p:sldId id="304" r:id="rId14"/>
    <p:sldId id="302" r:id="rId15"/>
    <p:sldId id="319" r:id="rId16"/>
    <p:sldId id="320" r:id="rId17"/>
    <p:sldId id="318" r:id="rId18"/>
    <p:sldId id="334" r:id="rId19"/>
    <p:sldId id="335" r:id="rId20"/>
    <p:sldId id="349" r:id="rId21"/>
    <p:sldId id="373" r:id="rId22"/>
    <p:sldId id="415" r:id="rId23"/>
    <p:sldId id="416" r:id="rId24"/>
    <p:sldId id="417" r:id="rId25"/>
    <p:sldId id="418" r:id="rId26"/>
    <p:sldId id="419" r:id="rId27"/>
    <p:sldId id="420" r:id="rId28"/>
    <p:sldId id="421" r:id="rId29"/>
    <p:sldId id="422" r:id="rId30"/>
    <p:sldId id="423" r:id="rId31"/>
    <p:sldId id="290" r:id="rId32"/>
    <p:sldId id="291" r:id="rId33"/>
    <p:sldId id="266" r:id="rId34"/>
    <p:sldId id="292" r:id="rId35"/>
    <p:sldId id="268" r:id="rId36"/>
    <p:sldId id="273" r:id="rId37"/>
    <p:sldId id="269" r:id="rId38"/>
    <p:sldId id="279" r:id="rId39"/>
    <p:sldId id="270" r:id="rId40"/>
    <p:sldId id="276" r:id="rId41"/>
    <p:sldId id="280" r:id="rId42"/>
    <p:sldId id="293" r:id="rId43"/>
    <p:sldId id="274" r:id="rId44"/>
    <p:sldId id="294" r:id="rId45"/>
    <p:sldId id="277" r:id="rId46"/>
    <p:sldId id="295" r:id="rId47"/>
    <p:sldId id="354" r:id="rId48"/>
    <p:sldId id="351" r:id="rId49"/>
    <p:sldId id="364" r:id="rId50"/>
    <p:sldId id="371" r:id="rId51"/>
    <p:sldId id="372" r:id="rId52"/>
    <p:sldId id="369" r:id="rId53"/>
    <p:sldId id="425" r:id="rId54"/>
    <p:sldId id="287" r:id="rId55"/>
    <p:sldId id="288" r:id="rId56"/>
    <p:sldId id="424"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p15:clr>
            <a:srgbClr val="A4A3A4"/>
          </p15:clr>
        </p15:guide>
        <p15:guide id="2" pos="386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ugger  Elisabeth" initials="BE" lastIdx="7" clrIdx="0">
    <p:extLst>
      <p:ext uri="{19B8F6BF-5375-455C-9EA6-DF929625EA0E}">
        <p15:presenceInfo xmlns:p15="http://schemas.microsoft.com/office/powerpoint/2012/main" userId="Brugger  Elisabeth" providerId="None"/>
      </p:ext>
    </p:extLst>
  </p:cmAuthor>
  <p:cmAuthor id="2" name="Kichutkin  Alexander" initials="KA" lastIdx="2" clrIdx="1">
    <p:extLst>
      <p:ext uri="{19B8F6BF-5375-455C-9EA6-DF929625EA0E}">
        <p15:presenceInfo xmlns:p15="http://schemas.microsoft.com/office/powerpoint/2012/main" userId="S::akichutkin@ethz.ch::2e7b6731-22e7-4465-96ff-f89e962679a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A00AA-42AE-A9D9-7D7C-43F42EA6F624}" v="740" dt="2022-05-11T18:02:55.347"/>
    <p1510:client id="{A0145665-14BA-4FEF-9B99-ADBCD6E2A18A}" v="3167" dt="2022-05-10T16:00:54.015"/>
    <p1510:client id="{A9B1ED79-C825-595E-1757-CD5E0AE73DEE}" v="801" dt="2022-05-11T18:02:25.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51" autoAdjust="0"/>
  </p:normalViewPr>
  <p:slideViewPr>
    <p:cSldViewPr snapToGrid="0">
      <p:cViewPr varScale="1">
        <p:scale>
          <a:sx n="89" d="100"/>
          <a:sy n="89" d="100"/>
        </p:scale>
        <p:origin x="108" y="606"/>
      </p:cViewPr>
      <p:guideLst>
        <p:guide orient="horz" pos="2155"/>
        <p:guide pos="3867"/>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05T10:34:52.524" idx="2">
    <p:pos x="5631" y="3732"/>
    <p:text>Chek if true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05T17:52:37.421" idx="5">
    <p:pos x="5086" y="3768"/>
    <p:text>I would make the text size bigger</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4-29T12:55:37.518" idx="1">
    <p:pos x="3753" y="670"/>
    <p:text>Maybe highlight the fact that this graph is about the cases numbers</p:text>
    <p:extLst>
      <p:ext uri="{C676402C-5697-4E1C-873F-D02D1690AC5C}">
        <p15:threadingInfo xmlns:p15="http://schemas.microsoft.com/office/powerpoint/2012/main" timeZoneBias="-120"/>
      </p:ext>
    </p:extLst>
  </p:cm>
  <p:cm authorId="2" dt="2022-05-05T00:56:32.628" idx="2">
    <p:pos x="10" y="10"/>
    <p:text>Same comment, you don't really get that the second is about cases</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5-05T17:53:07.703" idx="6">
    <p:pos x="6859" y="3066"/>
    <p:text>I would make the table smaller</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5-05T17:53:29.595" idx="7">
    <p:pos x="7131" y="568"/>
    <p:text>Smaller?</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5-05T10:52:18.449" idx="3">
    <p:pos x="3395" y="995"/>
    <p:text>https://www.bfs.admin.ch/bfs/en/home/statistics/work-income/unemployment-underemployment.html</p:text>
    <p:extLst>
      <p:ext uri="{C676402C-5697-4E1C-873F-D02D1690AC5C}">
        <p15:threadingInfo xmlns:p15="http://schemas.microsoft.com/office/powerpoint/2012/main" timeZoneBias="-120"/>
      </p:ext>
    </p:extLst>
  </p:cm>
  <p:cm authorId="1" dt="2022-05-05T10:52:26.079" idx="4">
    <p:pos x="3395" y="1131"/>
    <p:text>There is data</p:text>
    <p:extLst>
      <p:ext uri="{C676402C-5697-4E1C-873F-D02D1690AC5C}">
        <p15:threadingInfo xmlns:p15="http://schemas.microsoft.com/office/powerpoint/2012/main" timeZoneBias="-120">
          <p15:parentCm authorId="1" idx="3"/>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D557B5-89B7-3841-B55A-A45969B80E2A}"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zh-CN" altLang="en-US"/>
        </a:p>
      </dgm:t>
    </dgm:pt>
    <dgm:pt modelId="{289E1681-676F-994A-9CB8-3476E60CE47F}">
      <dgm:prSet phldrT="[文本]" custT="1"/>
      <dgm:spPr/>
      <dgm:t>
        <a:bodyPr/>
        <a:lstStyle/>
        <a:p>
          <a:r>
            <a:rPr lang="en-US" altLang="zh-CN" sz="2800" b="1"/>
            <a:t>segment regression</a:t>
          </a:r>
          <a:endParaRPr lang="zh-CN" altLang="en-US" sz="2800" b="1"/>
        </a:p>
      </dgm:t>
    </dgm:pt>
    <dgm:pt modelId="{C1284EB7-56FD-A84E-BCB4-238E7C8F3811}" type="parTrans" cxnId="{FA4AF14E-E5B8-3147-AD9F-A6271CECEEF1}">
      <dgm:prSet/>
      <dgm:spPr/>
      <dgm:t>
        <a:bodyPr/>
        <a:lstStyle/>
        <a:p>
          <a:endParaRPr lang="zh-CN" altLang="en-US"/>
        </a:p>
      </dgm:t>
    </dgm:pt>
    <dgm:pt modelId="{3902ADB0-DC83-3D4A-B47D-1F848976EF9B}" type="sibTrans" cxnId="{FA4AF14E-E5B8-3147-AD9F-A6271CECEEF1}">
      <dgm:prSet/>
      <dgm:spPr/>
      <dgm:t>
        <a:bodyPr/>
        <a:lstStyle/>
        <a:p>
          <a:endParaRPr lang="zh-CN" altLang="en-US"/>
        </a:p>
      </dgm:t>
    </dgm:pt>
    <dgm:pt modelId="{18783123-3637-AA44-9D89-DCB4616A83D0}">
      <dgm:prSet phldrT="[文本]" custT="1"/>
      <dgm:spPr/>
      <dgm:t>
        <a:bodyPr/>
        <a:lstStyle/>
        <a:p>
          <a:r>
            <a:rPr lang="en-US" altLang="zh-CN" sz="2000"/>
            <a:t>trends</a:t>
          </a:r>
          <a:endParaRPr lang="zh-CN" altLang="en-US" sz="2000"/>
        </a:p>
      </dgm:t>
    </dgm:pt>
    <dgm:pt modelId="{05312AC3-135F-8743-9EBD-D4C4AB968BCB}" type="parTrans" cxnId="{6BDE26ED-46CE-6A4E-9EE5-44535DD4A8FB}">
      <dgm:prSet/>
      <dgm:spPr/>
      <dgm:t>
        <a:bodyPr/>
        <a:lstStyle/>
        <a:p>
          <a:endParaRPr lang="zh-CN" altLang="en-US"/>
        </a:p>
      </dgm:t>
    </dgm:pt>
    <dgm:pt modelId="{585DA534-5E74-FE49-B368-B7D5A7F6F131}" type="sibTrans" cxnId="{6BDE26ED-46CE-6A4E-9EE5-44535DD4A8FB}">
      <dgm:prSet/>
      <dgm:spPr/>
      <dgm:t>
        <a:bodyPr/>
        <a:lstStyle/>
        <a:p>
          <a:endParaRPr lang="zh-CN" altLang="en-US"/>
        </a:p>
      </dgm:t>
    </dgm:pt>
    <dgm:pt modelId="{C8FEF6ED-E5E9-574F-B551-A1020EFF0639}">
      <dgm:prSet phldrT="[文本]" custT="1"/>
      <dgm:spPr/>
      <dgm:t>
        <a:bodyPr/>
        <a:lstStyle/>
        <a:p>
          <a:r>
            <a:rPr lang="en-US" altLang="zh-CN" sz="2000"/>
            <a:t>type of impact</a:t>
          </a:r>
          <a:endParaRPr lang="zh-CN" altLang="en-US" sz="2000"/>
        </a:p>
      </dgm:t>
    </dgm:pt>
    <dgm:pt modelId="{4BC476C8-165D-1A4A-80B7-4B35B86B8DB4}" type="parTrans" cxnId="{0E9B9C88-ECC0-B642-BD76-BB5469828C85}">
      <dgm:prSet/>
      <dgm:spPr/>
      <dgm:t>
        <a:bodyPr/>
        <a:lstStyle/>
        <a:p>
          <a:endParaRPr lang="zh-CN" altLang="en-US"/>
        </a:p>
      </dgm:t>
    </dgm:pt>
    <dgm:pt modelId="{45790CF2-8775-DD4C-82B3-0E1213993734}" type="sibTrans" cxnId="{0E9B9C88-ECC0-B642-BD76-BB5469828C85}">
      <dgm:prSet/>
      <dgm:spPr/>
      <dgm:t>
        <a:bodyPr/>
        <a:lstStyle/>
        <a:p>
          <a:endParaRPr lang="zh-CN" altLang="en-US"/>
        </a:p>
      </dgm:t>
    </dgm:pt>
    <dgm:pt modelId="{2539CD31-2669-1F44-A08E-969BD220616C}">
      <dgm:prSet phldrT="[文本]" custT="1"/>
      <dgm:spPr/>
      <dgm:t>
        <a:bodyPr/>
        <a:lstStyle/>
        <a:p>
          <a:r>
            <a:rPr lang="en-US" altLang="zh-CN" sz="2800" b="1"/>
            <a:t>ARIMA</a:t>
          </a:r>
          <a:endParaRPr lang="zh-CN" altLang="en-US" sz="2800" b="1"/>
        </a:p>
      </dgm:t>
    </dgm:pt>
    <dgm:pt modelId="{8E414296-FF1B-6E48-A206-69CC5831C40E}" type="parTrans" cxnId="{EE3FBD04-106B-C64B-92DD-1A4A89735D0C}">
      <dgm:prSet/>
      <dgm:spPr/>
      <dgm:t>
        <a:bodyPr/>
        <a:lstStyle/>
        <a:p>
          <a:endParaRPr lang="zh-CN" altLang="en-US"/>
        </a:p>
      </dgm:t>
    </dgm:pt>
    <dgm:pt modelId="{FA2D8FF8-CC40-0B40-821A-3D16AE35CCFF}" type="sibTrans" cxnId="{EE3FBD04-106B-C64B-92DD-1A4A89735D0C}">
      <dgm:prSet/>
      <dgm:spPr/>
      <dgm:t>
        <a:bodyPr/>
        <a:lstStyle/>
        <a:p>
          <a:endParaRPr lang="zh-CN" altLang="en-US"/>
        </a:p>
      </dgm:t>
    </dgm:pt>
    <dgm:pt modelId="{C8A6CE07-023A-1142-B219-D6E9EB08A067}">
      <dgm:prSet phldrT="[文本]" custT="1"/>
      <dgm:spPr/>
      <dgm:t>
        <a:bodyPr/>
        <a:lstStyle/>
        <a:p>
          <a:r>
            <a:rPr lang="en-US" altLang="zh-CN" sz="2000">
              <a:latin typeface="Arial"/>
              <a:ea typeface="微软雅黑"/>
            </a:rPr>
            <a:t>seasonality</a:t>
          </a:r>
          <a:endParaRPr lang="zh-CN" altLang="en-US" sz="2000"/>
        </a:p>
      </dgm:t>
    </dgm:pt>
    <dgm:pt modelId="{678D3A73-9A86-5A46-B38C-8C1104356C45}" type="parTrans" cxnId="{D71B1CDC-8188-C74B-A1A8-5F62D85A3309}">
      <dgm:prSet/>
      <dgm:spPr/>
      <dgm:t>
        <a:bodyPr/>
        <a:lstStyle/>
        <a:p>
          <a:endParaRPr lang="zh-CN" altLang="en-US"/>
        </a:p>
      </dgm:t>
    </dgm:pt>
    <dgm:pt modelId="{1C68240A-9BFB-C445-9532-DCC0F639ACDA}" type="sibTrans" cxnId="{D71B1CDC-8188-C74B-A1A8-5F62D85A3309}">
      <dgm:prSet/>
      <dgm:spPr/>
      <dgm:t>
        <a:bodyPr/>
        <a:lstStyle/>
        <a:p>
          <a:endParaRPr lang="zh-CN" altLang="en-US"/>
        </a:p>
      </dgm:t>
    </dgm:pt>
    <dgm:pt modelId="{405CBD82-EE2B-5348-847D-E4B2510126E3}">
      <dgm:prSet phldrT="[文本]" custT="1"/>
      <dgm:spPr/>
      <dgm:t>
        <a:bodyPr/>
        <a:lstStyle/>
        <a:p>
          <a:r>
            <a:rPr lang="en-US" altLang="zh-CN" sz="2000"/>
            <a:t>autocorrelation</a:t>
          </a:r>
          <a:endParaRPr lang="zh-CN" altLang="en-US" sz="2000"/>
        </a:p>
      </dgm:t>
    </dgm:pt>
    <dgm:pt modelId="{46EFFFAC-46EC-3E49-AB18-6BB62FA1AA7B}" type="parTrans" cxnId="{13E9B457-BEDB-674A-9A0B-174DCF6D1C9A}">
      <dgm:prSet/>
      <dgm:spPr/>
      <dgm:t>
        <a:bodyPr/>
        <a:lstStyle/>
        <a:p>
          <a:endParaRPr lang="zh-CN" altLang="en-US"/>
        </a:p>
      </dgm:t>
    </dgm:pt>
    <dgm:pt modelId="{9CFB89A7-1A07-1E42-AEB7-5E877A03EB3E}" type="sibTrans" cxnId="{13E9B457-BEDB-674A-9A0B-174DCF6D1C9A}">
      <dgm:prSet/>
      <dgm:spPr/>
      <dgm:t>
        <a:bodyPr/>
        <a:lstStyle/>
        <a:p>
          <a:endParaRPr lang="zh-CN" altLang="en-US"/>
        </a:p>
      </dgm:t>
    </dgm:pt>
    <dgm:pt modelId="{85F8D791-146F-5246-B976-893336B802D1}">
      <dgm:prSet phldrT="[文本]" custT="1"/>
      <dgm:spPr/>
      <dgm:t>
        <a:bodyPr/>
        <a:lstStyle/>
        <a:p>
          <a:r>
            <a:rPr lang="en-US" altLang="zh-CN" sz="1800"/>
            <a:t>step change</a:t>
          </a:r>
          <a:endParaRPr lang="zh-CN" altLang="en-US" sz="1800"/>
        </a:p>
      </dgm:t>
    </dgm:pt>
    <dgm:pt modelId="{5F71BCDB-F1BF-CE41-92F0-683B094428B0}" type="parTrans" cxnId="{5B3D9E68-A025-E44D-A00D-6352FA0E87B6}">
      <dgm:prSet/>
      <dgm:spPr/>
      <dgm:t>
        <a:bodyPr/>
        <a:lstStyle/>
        <a:p>
          <a:endParaRPr lang="zh-CN" altLang="en-US"/>
        </a:p>
      </dgm:t>
    </dgm:pt>
    <dgm:pt modelId="{3C224E7F-E8BB-0B4A-A807-336AD4533D01}" type="sibTrans" cxnId="{5B3D9E68-A025-E44D-A00D-6352FA0E87B6}">
      <dgm:prSet/>
      <dgm:spPr/>
      <dgm:t>
        <a:bodyPr/>
        <a:lstStyle/>
        <a:p>
          <a:endParaRPr lang="zh-CN" altLang="en-US"/>
        </a:p>
      </dgm:t>
    </dgm:pt>
    <dgm:pt modelId="{A4F45A7E-897B-6E4C-A853-84279E43C0F9}">
      <dgm:prSet phldrT="[文本]" custT="1"/>
      <dgm:spPr/>
      <dgm:t>
        <a:bodyPr/>
        <a:lstStyle/>
        <a:p>
          <a:r>
            <a:rPr lang="en-US" altLang="zh-CN" sz="1800"/>
            <a:t>ramp</a:t>
          </a:r>
          <a:endParaRPr lang="zh-CN" altLang="en-US" sz="1800"/>
        </a:p>
      </dgm:t>
    </dgm:pt>
    <dgm:pt modelId="{DA0429F5-5074-574E-8D61-A5330D4E2DA9}" type="parTrans" cxnId="{09A32833-931E-AA4E-977B-ACC0A0A78AF3}">
      <dgm:prSet/>
      <dgm:spPr/>
      <dgm:t>
        <a:bodyPr/>
        <a:lstStyle/>
        <a:p>
          <a:endParaRPr lang="zh-CN" altLang="en-US"/>
        </a:p>
      </dgm:t>
    </dgm:pt>
    <dgm:pt modelId="{C7C0B867-F97C-504C-AA77-231A20F64293}" type="sibTrans" cxnId="{09A32833-931E-AA4E-977B-ACC0A0A78AF3}">
      <dgm:prSet/>
      <dgm:spPr/>
      <dgm:t>
        <a:bodyPr/>
        <a:lstStyle/>
        <a:p>
          <a:endParaRPr lang="zh-CN" altLang="en-US"/>
        </a:p>
      </dgm:t>
    </dgm:pt>
    <dgm:pt modelId="{171404E7-C5C6-DF4B-B6CE-E09BBDD90E93}">
      <dgm:prSet phldrT="[文本]" custT="1"/>
      <dgm:spPr/>
      <dgm:t>
        <a:bodyPr/>
        <a:lstStyle/>
        <a:p>
          <a:r>
            <a:rPr lang="en-US" altLang="zh-CN" sz="2000"/>
            <a:t>time &amp; delay of intervention</a:t>
          </a:r>
          <a:endParaRPr lang="zh-CN" altLang="en-US" sz="2000"/>
        </a:p>
      </dgm:t>
    </dgm:pt>
    <dgm:pt modelId="{1C0A4B70-9AB7-D74F-BD9C-46C1E33F548E}" type="parTrans" cxnId="{FE851B22-0265-DA4E-AC86-4880DF8208DD}">
      <dgm:prSet/>
      <dgm:spPr/>
      <dgm:t>
        <a:bodyPr/>
        <a:lstStyle/>
        <a:p>
          <a:endParaRPr lang="zh-CN" altLang="en-US"/>
        </a:p>
      </dgm:t>
    </dgm:pt>
    <dgm:pt modelId="{4F504B24-B80D-7B42-91EA-28811C926399}" type="sibTrans" cxnId="{FE851B22-0265-DA4E-AC86-4880DF8208DD}">
      <dgm:prSet/>
      <dgm:spPr/>
      <dgm:t>
        <a:bodyPr/>
        <a:lstStyle/>
        <a:p>
          <a:endParaRPr lang="zh-CN" altLang="en-US"/>
        </a:p>
      </dgm:t>
    </dgm:pt>
    <dgm:pt modelId="{FDFC9703-CCFA-F140-AC53-B4D0B08AC7F0}" type="pres">
      <dgm:prSet presAssocID="{90D557B5-89B7-3841-B55A-A45969B80E2A}" presName="Name0" presStyleCnt="0">
        <dgm:presLayoutVars>
          <dgm:dir/>
          <dgm:animLvl val="lvl"/>
          <dgm:resizeHandles val="exact"/>
        </dgm:presLayoutVars>
      </dgm:prSet>
      <dgm:spPr/>
    </dgm:pt>
    <dgm:pt modelId="{A5E8FF8F-C3EE-554D-B543-78E5199DF7EF}" type="pres">
      <dgm:prSet presAssocID="{289E1681-676F-994A-9CB8-3476E60CE47F}" presName="composite" presStyleCnt="0"/>
      <dgm:spPr/>
    </dgm:pt>
    <dgm:pt modelId="{6BD05EB0-14C0-D24C-AF87-A87D5DC248CB}" type="pres">
      <dgm:prSet presAssocID="{289E1681-676F-994A-9CB8-3476E60CE47F}" presName="parTx" presStyleLbl="alignNode1" presStyleIdx="0" presStyleCnt="2" custScaleX="101503" custLinFactNeighborX="-1" custLinFactNeighborY="2908">
        <dgm:presLayoutVars>
          <dgm:chMax val="0"/>
          <dgm:chPref val="0"/>
          <dgm:bulletEnabled val="1"/>
        </dgm:presLayoutVars>
      </dgm:prSet>
      <dgm:spPr/>
    </dgm:pt>
    <dgm:pt modelId="{AF078809-2D6E-7749-B19E-4E107B237E86}" type="pres">
      <dgm:prSet presAssocID="{289E1681-676F-994A-9CB8-3476E60CE47F}" presName="desTx" presStyleLbl="alignAccFollowNode1" presStyleIdx="0" presStyleCnt="2" custScaleX="101589" custLinFactY="32639" custLinFactNeighborX="455" custLinFactNeighborY="100000">
        <dgm:presLayoutVars>
          <dgm:bulletEnabled val="1"/>
        </dgm:presLayoutVars>
      </dgm:prSet>
      <dgm:spPr/>
    </dgm:pt>
    <dgm:pt modelId="{3E65CCD6-8ADB-EA47-B8A2-3099036ABF33}" type="pres">
      <dgm:prSet presAssocID="{3902ADB0-DC83-3D4A-B47D-1F848976EF9B}" presName="space" presStyleCnt="0"/>
      <dgm:spPr/>
    </dgm:pt>
    <dgm:pt modelId="{703859B4-80F0-5148-8FE5-241FF9E656A2}" type="pres">
      <dgm:prSet presAssocID="{2539CD31-2669-1F44-A08E-969BD220616C}" presName="composite" presStyleCnt="0"/>
      <dgm:spPr/>
    </dgm:pt>
    <dgm:pt modelId="{24CB6D4F-0253-9F43-8D85-397FB2D531B2}" type="pres">
      <dgm:prSet presAssocID="{2539CD31-2669-1F44-A08E-969BD220616C}" presName="parTx" presStyleLbl="alignNode1" presStyleIdx="1" presStyleCnt="2">
        <dgm:presLayoutVars>
          <dgm:chMax val="0"/>
          <dgm:chPref val="0"/>
          <dgm:bulletEnabled val="1"/>
        </dgm:presLayoutVars>
      </dgm:prSet>
      <dgm:spPr/>
    </dgm:pt>
    <dgm:pt modelId="{B52392F9-9AA2-6344-8BA7-236125EEF0F0}" type="pres">
      <dgm:prSet presAssocID="{2539CD31-2669-1F44-A08E-969BD220616C}" presName="desTx" presStyleLbl="alignAccFollowNode1" presStyleIdx="1" presStyleCnt="2" custScaleY="100000" custLinFactNeighborX="4224" custLinFactNeighborY="11562">
        <dgm:presLayoutVars>
          <dgm:bulletEnabled val="1"/>
        </dgm:presLayoutVars>
      </dgm:prSet>
      <dgm:spPr/>
    </dgm:pt>
  </dgm:ptLst>
  <dgm:cxnLst>
    <dgm:cxn modelId="{EE3FBD04-106B-C64B-92DD-1A4A89735D0C}" srcId="{90D557B5-89B7-3841-B55A-A45969B80E2A}" destId="{2539CD31-2669-1F44-A08E-969BD220616C}" srcOrd="1" destOrd="0" parTransId="{8E414296-FF1B-6E48-A206-69CC5831C40E}" sibTransId="{FA2D8FF8-CC40-0B40-821A-3D16AE35CCFF}"/>
    <dgm:cxn modelId="{35FBB612-A9EF-F44F-B7BF-83E40ABF5F30}" type="presOf" srcId="{171404E7-C5C6-DF4B-B6CE-E09BBDD90E93}" destId="{AF078809-2D6E-7749-B19E-4E107B237E86}" srcOrd="0" destOrd="4" presId="urn:microsoft.com/office/officeart/2005/8/layout/hList1"/>
    <dgm:cxn modelId="{4DAD8F18-23DE-DE44-AC1F-1C240088B02F}" type="presOf" srcId="{2539CD31-2669-1F44-A08E-969BD220616C}" destId="{24CB6D4F-0253-9F43-8D85-397FB2D531B2}" srcOrd="0" destOrd="0" presId="urn:microsoft.com/office/officeart/2005/8/layout/hList1"/>
    <dgm:cxn modelId="{FE851B22-0265-DA4E-AC86-4880DF8208DD}" srcId="{289E1681-676F-994A-9CB8-3476E60CE47F}" destId="{171404E7-C5C6-DF4B-B6CE-E09BBDD90E93}" srcOrd="2" destOrd="0" parTransId="{1C0A4B70-9AB7-D74F-BD9C-46C1E33F548E}" sibTransId="{4F504B24-B80D-7B42-91EA-28811C926399}"/>
    <dgm:cxn modelId="{09A32833-931E-AA4E-977B-ACC0A0A78AF3}" srcId="{C8FEF6ED-E5E9-574F-B551-A1020EFF0639}" destId="{A4F45A7E-897B-6E4C-A853-84279E43C0F9}" srcOrd="1" destOrd="0" parTransId="{DA0429F5-5074-574E-8D61-A5330D4E2DA9}" sibTransId="{C7C0B867-F97C-504C-AA77-231A20F64293}"/>
    <dgm:cxn modelId="{5B3D9E68-A025-E44D-A00D-6352FA0E87B6}" srcId="{C8FEF6ED-E5E9-574F-B551-A1020EFF0639}" destId="{85F8D791-146F-5246-B976-893336B802D1}" srcOrd="0" destOrd="0" parTransId="{5F71BCDB-F1BF-CE41-92F0-683B094428B0}" sibTransId="{3C224E7F-E8BB-0B4A-A807-336AD4533D01}"/>
    <dgm:cxn modelId="{FA4AF14E-E5B8-3147-AD9F-A6271CECEEF1}" srcId="{90D557B5-89B7-3841-B55A-A45969B80E2A}" destId="{289E1681-676F-994A-9CB8-3476E60CE47F}" srcOrd="0" destOrd="0" parTransId="{C1284EB7-56FD-A84E-BCB4-238E7C8F3811}" sibTransId="{3902ADB0-DC83-3D4A-B47D-1F848976EF9B}"/>
    <dgm:cxn modelId="{3B159871-026A-954A-963C-E5705B27E935}" type="presOf" srcId="{A4F45A7E-897B-6E4C-A853-84279E43C0F9}" destId="{AF078809-2D6E-7749-B19E-4E107B237E86}" srcOrd="0" destOrd="3" presId="urn:microsoft.com/office/officeart/2005/8/layout/hList1"/>
    <dgm:cxn modelId="{1B47B257-9DE8-D14C-8644-7F87A9776117}" type="presOf" srcId="{C8A6CE07-023A-1142-B219-D6E9EB08A067}" destId="{B52392F9-9AA2-6344-8BA7-236125EEF0F0}" srcOrd="0" destOrd="0" presId="urn:microsoft.com/office/officeart/2005/8/layout/hList1"/>
    <dgm:cxn modelId="{13E9B457-BEDB-674A-9A0B-174DCF6D1C9A}" srcId="{2539CD31-2669-1F44-A08E-969BD220616C}" destId="{405CBD82-EE2B-5348-847D-E4B2510126E3}" srcOrd="1" destOrd="0" parTransId="{46EFFFAC-46EC-3E49-AB18-6BB62FA1AA7B}" sibTransId="{9CFB89A7-1A07-1E42-AEB7-5E877A03EB3E}"/>
    <dgm:cxn modelId="{0E9B9C88-ECC0-B642-BD76-BB5469828C85}" srcId="{289E1681-676F-994A-9CB8-3476E60CE47F}" destId="{C8FEF6ED-E5E9-574F-B551-A1020EFF0639}" srcOrd="1" destOrd="0" parTransId="{4BC476C8-165D-1A4A-80B7-4B35B86B8DB4}" sibTransId="{45790CF2-8775-DD4C-82B3-0E1213993734}"/>
    <dgm:cxn modelId="{D59020A5-7BB8-4040-95E5-11B2645BFC07}" type="presOf" srcId="{85F8D791-146F-5246-B976-893336B802D1}" destId="{AF078809-2D6E-7749-B19E-4E107B237E86}" srcOrd="0" destOrd="2" presId="urn:microsoft.com/office/officeart/2005/8/layout/hList1"/>
    <dgm:cxn modelId="{2633E7B6-AE1A-384D-9839-7AA848D9DF3D}" type="presOf" srcId="{405CBD82-EE2B-5348-847D-E4B2510126E3}" destId="{B52392F9-9AA2-6344-8BA7-236125EEF0F0}" srcOrd="0" destOrd="1" presId="urn:microsoft.com/office/officeart/2005/8/layout/hList1"/>
    <dgm:cxn modelId="{71A34CBD-2F25-2F4A-929C-BC4A3DF12D0F}" type="presOf" srcId="{18783123-3637-AA44-9D89-DCB4616A83D0}" destId="{AF078809-2D6E-7749-B19E-4E107B237E86}" srcOrd="0" destOrd="0" presId="urn:microsoft.com/office/officeart/2005/8/layout/hList1"/>
    <dgm:cxn modelId="{A69E62D6-87D8-8E4D-8FD8-CB8D1EE46434}" type="presOf" srcId="{90D557B5-89B7-3841-B55A-A45969B80E2A}" destId="{FDFC9703-CCFA-F140-AC53-B4D0B08AC7F0}" srcOrd="0" destOrd="0" presId="urn:microsoft.com/office/officeart/2005/8/layout/hList1"/>
    <dgm:cxn modelId="{F52D38D8-3B27-2842-B162-162698CA6C23}" type="presOf" srcId="{289E1681-676F-994A-9CB8-3476E60CE47F}" destId="{6BD05EB0-14C0-D24C-AF87-A87D5DC248CB}" srcOrd="0" destOrd="0" presId="urn:microsoft.com/office/officeart/2005/8/layout/hList1"/>
    <dgm:cxn modelId="{D71B1CDC-8188-C74B-A1A8-5F62D85A3309}" srcId="{2539CD31-2669-1F44-A08E-969BD220616C}" destId="{C8A6CE07-023A-1142-B219-D6E9EB08A067}" srcOrd="0" destOrd="0" parTransId="{678D3A73-9A86-5A46-B38C-8C1104356C45}" sibTransId="{1C68240A-9BFB-C445-9532-DCC0F639ACDA}"/>
    <dgm:cxn modelId="{6BDE26ED-46CE-6A4E-9EE5-44535DD4A8FB}" srcId="{289E1681-676F-994A-9CB8-3476E60CE47F}" destId="{18783123-3637-AA44-9D89-DCB4616A83D0}" srcOrd="0" destOrd="0" parTransId="{05312AC3-135F-8743-9EBD-D4C4AB968BCB}" sibTransId="{585DA534-5E74-FE49-B368-B7D5A7F6F131}"/>
    <dgm:cxn modelId="{F3334CF6-4325-024F-8F3C-219350A753B0}" type="presOf" srcId="{C8FEF6ED-E5E9-574F-B551-A1020EFF0639}" destId="{AF078809-2D6E-7749-B19E-4E107B237E86}" srcOrd="0" destOrd="1" presId="urn:microsoft.com/office/officeart/2005/8/layout/hList1"/>
    <dgm:cxn modelId="{1E9D4062-DB19-B946-84FF-774F7FD7A9E7}" type="presParOf" srcId="{FDFC9703-CCFA-F140-AC53-B4D0B08AC7F0}" destId="{A5E8FF8F-C3EE-554D-B543-78E5199DF7EF}" srcOrd="0" destOrd="0" presId="urn:microsoft.com/office/officeart/2005/8/layout/hList1"/>
    <dgm:cxn modelId="{9E38D1DB-037D-C54F-989B-EDD311C7F9A6}" type="presParOf" srcId="{A5E8FF8F-C3EE-554D-B543-78E5199DF7EF}" destId="{6BD05EB0-14C0-D24C-AF87-A87D5DC248CB}" srcOrd="0" destOrd="0" presId="urn:microsoft.com/office/officeart/2005/8/layout/hList1"/>
    <dgm:cxn modelId="{F0AA7878-C751-7343-B66F-2C9B826DAA3C}" type="presParOf" srcId="{A5E8FF8F-C3EE-554D-B543-78E5199DF7EF}" destId="{AF078809-2D6E-7749-B19E-4E107B237E86}" srcOrd="1" destOrd="0" presId="urn:microsoft.com/office/officeart/2005/8/layout/hList1"/>
    <dgm:cxn modelId="{A6CE054E-AED5-1041-AB44-B2D1010DADB0}" type="presParOf" srcId="{FDFC9703-CCFA-F140-AC53-B4D0B08AC7F0}" destId="{3E65CCD6-8ADB-EA47-B8A2-3099036ABF33}" srcOrd="1" destOrd="0" presId="urn:microsoft.com/office/officeart/2005/8/layout/hList1"/>
    <dgm:cxn modelId="{22D39EF6-9A58-6543-8B16-878B68E1262F}" type="presParOf" srcId="{FDFC9703-CCFA-F140-AC53-B4D0B08AC7F0}" destId="{703859B4-80F0-5148-8FE5-241FF9E656A2}" srcOrd="2" destOrd="0" presId="urn:microsoft.com/office/officeart/2005/8/layout/hList1"/>
    <dgm:cxn modelId="{8BC7A9CE-6FDD-C049-9867-241B7F6463AC}" type="presParOf" srcId="{703859B4-80F0-5148-8FE5-241FF9E656A2}" destId="{24CB6D4F-0253-9F43-8D85-397FB2D531B2}" srcOrd="0" destOrd="0" presId="urn:microsoft.com/office/officeart/2005/8/layout/hList1"/>
    <dgm:cxn modelId="{E6D156FF-0DCE-5641-B043-5A739890FA93}" type="presParOf" srcId="{703859B4-80F0-5148-8FE5-241FF9E656A2}" destId="{B52392F9-9AA2-6344-8BA7-236125EEF0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0D11C5-726A-A44F-9B4C-1EFA43E6A9BC}"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zh-CN" altLang="en-US"/>
        </a:p>
      </dgm:t>
    </dgm:pt>
    <dgm:pt modelId="{E0EF4D47-6B12-C441-A3C1-4DCC92D68DDE}">
      <dgm:prSet phldrT="[文本]" custT="1"/>
      <dgm:spPr/>
      <dgm:t>
        <a:bodyPr/>
        <a:lstStyle/>
        <a:p>
          <a:r>
            <a:rPr lang="en-US" altLang="zh-CN" sz="2000"/>
            <a:t>start date : 09.04.2017</a:t>
          </a:r>
        </a:p>
        <a:p>
          <a:r>
            <a:rPr lang="en-US" altLang="zh-CN" sz="1400" i="1"/>
            <a:t>google trend collection systems change, 2016</a:t>
          </a:r>
        </a:p>
        <a:p>
          <a:r>
            <a:rPr lang="en-US" altLang="zh-CN" sz="1400" i="1"/>
            <a:t>zoom release, 2011</a:t>
          </a:r>
        </a:p>
      </dgm:t>
    </dgm:pt>
    <dgm:pt modelId="{1225AF66-6CAB-364F-B6FB-A679275A350F}" type="parTrans" cxnId="{7D8BC056-7281-F447-8455-820BBB622BF2}">
      <dgm:prSet/>
      <dgm:spPr/>
      <dgm:t>
        <a:bodyPr/>
        <a:lstStyle/>
        <a:p>
          <a:endParaRPr lang="zh-CN" altLang="en-US"/>
        </a:p>
      </dgm:t>
    </dgm:pt>
    <dgm:pt modelId="{42DFFB24-996A-6140-AB09-783DE3BEA190}" type="sibTrans" cxnId="{7D8BC056-7281-F447-8455-820BBB622BF2}">
      <dgm:prSet/>
      <dgm:spPr/>
      <dgm:t>
        <a:bodyPr/>
        <a:lstStyle/>
        <a:p>
          <a:endParaRPr lang="zh-CN" altLang="en-US"/>
        </a:p>
      </dgm:t>
    </dgm:pt>
    <dgm:pt modelId="{DA67C88E-E1B7-3940-B486-70D1CD21BDDF}">
      <dgm:prSet phldrT="[文本]" custT="1"/>
      <dgm:spPr/>
      <dgm:t>
        <a:bodyPr/>
        <a:lstStyle/>
        <a:p>
          <a:r>
            <a:rPr lang="en-US" altLang="zh-CN" sz="1800"/>
            <a:t>event date : 16.03.2020</a:t>
          </a:r>
        </a:p>
        <a:p>
          <a:r>
            <a:rPr lang="en-US" altLang="zh-CN" sz="1000"/>
            <a:t>[1]</a:t>
          </a:r>
          <a:endParaRPr lang="zh-CN" altLang="en-US" sz="1000"/>
        </a:p>
      </dgm:t>
    </dgm:pt>
    <dgm:pt modelId="{AB9991C7-894D-F54A-8B4A-84407D7E5C9F}" type="parTrans" cxnId="{33357C94-CDBD-BA45-AD09-451FB5D99809}">
      <dgm:prSet/>
      <dgm:spPr/>
      <dgm:t>
        <a:bodyPr/>
        <a:lstStyle/>
        <a:p>
          <a:endParaRPr lang="zh-CN" altLang="en-US"/>
        </a:p>
      </dgm:t>
    </dgm:pt>
    <dgm:pt modelId="{36B42B08-D05A-F645-897F-192524A7E999}" type="sibTrans" cxnId="{33357C94-CDBD-BA45-AD09-451FB5D99809}">
      <dgm:prSet/>
      <dgm:spPr/>
      <dgm:t>
        <a:bodyPr/>
        <a:lstStyle/>
        <a:p>
          <a:endParaRPr lang="zh-CN" altLang="en-US"/>
        </a:p>
      </dgm:t>
    </dgm:pt>
    <dgm:pt modelId="{7FB5AB62-62C3-C443-997D-53B16FE78ECE}">
      <dgm:prSet phldrT="[文本]" custT="1"/>
      <dgm:spPr/>
      <dgm:t>
        <a:bodyPr/>
        <a:lstStyle/>
        <a:p>
          <a:r>
            <a:rPr lang="en-US" altLang="zh-CN" sz="2000"/>
            <a:t>delay : no delay</a:t>
          </a:r>
        </a:p>
        <a:p>
          <a:r>
            <a:rPr lang="en-US" altLang="zh-CN" sz="1400" i="1"/>
            <a:t>personal experience </a:t>
          </a:r>
          <a:endParaRPr lang="zh-CN" altLang="en-US" sz="1400" i="1"/>
        </a:p>
      </dgm:t>
    </dgm:pt>
    <dgm:pt modelId="{D42B9C61-B16B-3549-A648-DF930C577191}" type="parTrans" cxnId="{FA6C4C35-CFA9-DC4F-8CC5-E413C6E4DC3E}">
      <dgm:prSet/>
      <dgm:spPr/>
      <dgm:t>
        <a:bodyPr/>
        <a:lstStyle/>
        <a:p>
          <a:endParaRPr lang="zh-CN" altLang="en-US"/>
        </a:p>
      </dgm:t>
    </dgm:pt>
    <dgm:pt modelId="{B72BF151-F517-DC4B-A939-26B892163DDA}" type="sibTrans" cxnId="{FA6C4C35-CFA9-DC4F-8CC5-E413C6E4DC3E}">
      <dgm:prSet/>
      <dgm:spPr/>
      <dgm:t>
        <a:bodyPr/>
        <a:lstStyle/>
        <a:p>
          <a:endParaRPr lang="zh-CN" altLang="en-US"/>
        </a:p>
      </dgm:t>
    </dgm:pt>
    <dgm:pt modelId="{96B5727D-0848-4047-9CED-AECA1F208C31}">
      <dgm:prSet phldrT="[文本]" custT="1"/>
      <dgm:spPr/>
      <dgm:t>
        <a:bodyPr/>
        <a:lstStyle/>
        <a:p>
          <a:r>
            <a:rPr lang="en-US" altLang="zh-CN" sz="2000"/>
            <a:t>end date : before 2022</a:t>
          </a:r>
        </a:p>
        <a:p>
          <a:r>
            <a:rPr lang="en-US" altLang="zh-CN" sz="1100"/>
            <a:t>[2,3,4</a:t>
          </a:r>
          <a:r>
            <a:rPr lang="en-US" altLang="zh-CN" sz="1000"/>
            <a:t>] </a:t>
          </a:r>
          <a:endParaRPr lang="zh-CN" altLang="en-US" sz="2000"/>
        </a:p>
      </dgm:t>
    </dgm:pt>
    <dgm:pt modelId="{E02C8933-B8DD-F445-B4D1-62D5A2ED1224}" type="parTrans" cxnId="{FEEB4BA7-DD92-4F43-B078-AD9EB8E6535F}">
      <dgm:prSet/>
      <dgm:spPr/>
      <dgm:t>
        <a:bodyPr/>
        <a:lstStyle/>
        <a:p>
          <a:endParaRPr lang="zh-CN" altLang="en-US"/>
        </a:p>
      </dgm:t>
    </dgm:pt>
    <dgm:pt modelId="{5AA5C7AE-A7C6-704D-BFF7-7149D79FB430}" type="sibTrans" cxnId="{FEEB4BA7-DD92-4F43-B078-AD9EB8E6535F}">
      <dgm:prSet/>
      <dgm:spPr/>
      <dgm:t>
        <a:bodyPr/>
        <a:lstStyle/>
        <a:p>
          <a:endParaRPr lang="zh-CN" altLang="en-US"/>
        </a:p>
      </dgm:t>
    </dgm:pt>
    <dgm:pt modelId="{8CD72FF0-2BA8-004A-B0E8-676E8A2464B8}">
      <dgm:prSet phldrT="[文本]" custT="1"/>
      <dgm:spPr/>
      <dgm:t>
        <a:bodyPr/>
        <a:lstStyle/>
        <a:p>
          <a:r>
            <a:rPr lang="en-US" altLang="zh-CN" sz="2000"/>
            <a:t>granularity : by week</a:t>
          </a:r>
        </a:p>
        <a:p>
          <a:r>
            <a:rPr lang="en-US" altLang="zh-CN" sz="1400" i="1"/>
            <a:t>happen in the middle of March</a:t>
          </a:r>
          <a:endParaRPr lang="zh-CN" altLang="en-US" sz="1400" i="1"/>
        </a:p>
      </dgm:t>
    </dgm:pt>
    <dgm:pt modelId="{5B21FE47-82DE-4B43-9C4E-819BA91B5130}" type="parTrans" cxnId="{CE79E85B-A9CE-0748-B881-AAC67D78E0D4}">
      <dgm:prSet/>
      <dgm:spPr/>
      <dgm:t>
        <a:bodyPr/>
        <a:lstStyle/>
        <a:p>
          <a:endParaRPr lang="zh-CN" altLang="en-US"/>
        </a:p>
      </dgm:t>
    </dgm:pt>
    <dgm:pt modelId="{6D9024F3-7CB5-E441-A883-6B8973781B38}" type="sibTrans" cxnId="{CE79E85B-A9CE-0748-B881-AAC67D78E0D4}">
      <dgm:prSet/>
      <dgm:spPr/>
      <dgm:t>
        <a:bodyPr/>
        <a:lstStyle/>
        <a:p>
          <a:endParaRPr lang="zh-CN" altLang="en-US"/>
        </a:p>
      </dgm:t>
    </dgm:pt>
    <dgm:pt modelId="{D7A698AF-7D0C-8D47-B04D-9A8653824003}">
      <dgm:prSet custT="1"/>
      <dgm:spPr/>
      <dgm:t>
        <a:bodyPr/>
        <a:lstStyle/>
        <a:p>
          <a:r>
            <a:rPr lang="en-US" altLang="zh-CN" sz="2000"/>
            <a:t>location : Switzerland</a:t>
          </a:r>
        </a:p>
        <a:p>
          <a:r>
            <a:rPr lang="en-US" altLang="zh-CN" sz="1400" i="1"/>
            <a:t>consistent policy</a:t>
          </a:r>
          <a:endParaRPr lang="zh-CN" altLang="en-US" sz="1400" i="1"/>
        </a:p>
      </dgm:t>
    </dgm:pt>
    <dgm:pt modelId="{14CACD19-C9EB-694A-A29C-9E337AFD6EA0}" type="parTrans" cxnId="{8CEC392E-E076-BD4B-B8DF-0EBB41E77F4D}">
      <dgm:prSet/>
      <dgm:spPr/>
      <dgm:t>
        <a:bodyPr/>
        <a:lstStyle/>
        <a:p>
          <a:endParaRPr lang="zh-CN" altLang="en-US"/>
        </a:p>
      </dgm:t>
    </dgm:pt>
    <dgm:pt modelId="{EA5A94AA-EDC9-0A4B-86FB-7BCE6F8E6462}" type="sibTrans" cxnId="{8CEC392E-E076-BD4B-B8DF-0EBB41E77F4D}">
      <dgm:prSet/>
      <dgm:spPr/>
      <dgm:t>
        <a:bodyPr/>
        <a:lstStyle/>
        <a:p>
          <a:endParaRPr lang="zh-CN" altLang="en-US"/>
        </a:p>
      </dgm:t>
    </dgm:pt>
    <dgm:pt modelId="{B945879D-9944-754C-A14B-1126C1F3A208}" type="pres">
      <dgm:prSet presAssocID="{0A0D11C5-726A-A44F-9B4C-1EFA43E6A9BC}" presName="diagram" presStyleCnt="0">
        <dgm:presLayoutVars>
          <dgm:dir/>
          <dgm:resizeHandles val="exact"/>
        </dgm:presLayoutVars>
      </dgm:prSet>
      <dgm:spPr/>
    </dgm:pt>
    <dgm:pt modelId="{E74A7366-EAD9-4B42-80A8-68E08E76EF5A}" type="pres">
      <dgm:prSet presAssocID="{E0EF4D47-6B12-C441-A3C1-4DCC92D68DDE}" presName="node" presStyleLbl="node1" presStyleIdx="0" presStyleCnt="6">
        <dgm:presLayoutVars>
          <dgm:bulletEnabled val="1"/>
        </dgm:presLayoutVars>
      </dgm:prSet>
      <dgm:spPr/>
    </dgm:pt>
    <dgm:pt modelId="{EE43797C-F8E2-204B-85D5-CA7D6D6EB89D}" type="pres">
      <dgm:prSet presAssocID="{42DFFB24-996A-6140-AB09-783DE3BEA190}" presName="sibTrans" presStyleCnt="0"/>
      <dgm:spPr/>
    </dgm:pt>
    <dgm:pt modelId="{C58457E8-8703-7B41-8BD8-130D21854FF6}" type="pres">
      <dgm:prSet presAssocID="{DA67C88E-E1B7-3940-B486-70D1CD21BDDF}" presName="node" presStyleLbl="node1" presStyleIdx="1" presStyleCnt="6">
        <dgm:presLayoutVars>
          <dgm:bulletEnabled val="1"/>
        </dgm:presLayoutVars>
      </dgm:prSet>
      <dgm:spPr/>
    </dgm:pt>
    <dgm:pt modelId="{74D4FBB2-6F5A-DD44-AE1A-11D9A6C2AEEB}" type="pres">
      <dgm:prSet presAssocID="{36B42B08-D05A-F645-897F-192524A7E999}" presName="sibTrans" presStyleCnt="0"/>
      <dgm:spPr/>
    </dgm:pt>
    <dgm:pt modelId="{67F8E540-ED7B-D94A-B040-9B1DFFE283B5}" type="pres">
      <dgm:prSet presAssocID="{7FB5AB62-62C3-C443-997D-53B16FE78ECE}" presName="node" presStyleLbl="node1" presStyleIdx="2" presStyleCnt="6">
        <dgm:presLayoutVars>
          <dgm:bulletEnabled val="1"/>
        </dgm:presLayoutVars>
      </dgm:prSet>
      <dgm:spPr/>
    </dgm:pt>
    <dgm:pt modelId="{B9027640-4364-EC4B-82B0-BD54B3D22DB3}" type="pres">
      <dgm:prSet presAssocID="{B72BF151-F517-DC4B-A939-26B892163DDA}" presName="sibTrans" presStyleCnt="0"/>
      <dgm:spPr/>
    </dgm:pt>
    <dgm:pt modelId="{8D26C7F6-A300-5B46-B468-8C763E0E8C3F}" type="pres">
      <dgm:prSet presAssocID="{96B5727D-0848-4047-9CED-AECA1F208C31}" presName="node" presStyleLbl="node1" presStyleIdx="3" presStyleCnt="6">
        <dgm:presLayoutVars>
          <dgm:bulletEnabled val="1"/>
        </dgm:presLayoutVars>
      </dgm:prSet>
      <dgm:spPr/>
    </dgm:pt>
    <dgm:pt modelId="{3845E851-0771-784D-880D-CD323FCAB880}" type="pres">
      <dgm:prSet presAssocID="{5AA5C7AE-A7C6-704D-BFF7-7149D79FB430}" presName="sibTrans" presStyleCnt="0"/>
      <dgm:spPr/>
    </dgm:pt>
    <dgm:pt modelId="{C5B6F381-EE61-814B-9C01-3CCAF45E7D6E}" type="pres">
      <dgm:prSet presAssocID="{8CD72FF0-2BA8-004A-B0E8-676E8A2464B8}" presName="node" presStyleLbl="node1" presStyleIdx="4" presStyleCnt="6">
        <dgm:presLayoutVars>
          <dgm:bulletEnabled val="1"/>
        </dgm:presLayoutVars>
      </dgm:prSet>
      <dgm:spPr/>
    </dgm:pt>
    <dgm:pt modelId="{0B7F316F-85E5-EC43-ADBD-B3D5F6818C0C}" type="pres">
      <dgm:prSet presAssocID="{6D9024F3-7CB5-E441-A883-6B8973781B38}" presName="sibTrans" presStyleCnt="0"/>
      <dgm:spPr/>
    </dgm:pt>
    <dgm:pt modelId="{E75DAB5E-A016-B847-838C-6BE7BEE21899}" type="pres">
      <dgm:prSet presAssocID="{D7A698AF-7D0C-8D47-B04D-9A8653824003}" presName="node" presStyleLbl="node1" presStyleIdx="5" presStyleCnt="6">
        <dgm:presLayoutVars>
          <dgm:bulletEnabled val="1"/>
        </dgm:presLayoutVars>
      </dgm:prSet>
      <dgm:spPr/>
    </dgm:pt>
  </dgm:ptLst>
  <dgm:cxnLst>
    <dgm:cxn modelId="{8CEC392E-E076-BD4B-B8DF-0EBB41E77F4D}" srcId="{0A0D11C5-726A-A44F-9B4C-1EFA43E6A9BC}" destId="{D7A698AF-7D0C-8D47-B04D-9A8653824003}" srcOrd="5" destOrd="0" parTransId="{14CACD19-C9EB-694A-A29C-9E337AFD6EA0}" sibTransId="{EA5A94AA-EDC9-0A4B-86FB-7BCE6F8E6462}"/>
    <dgm:cxn modelId="{FA6C4C35-CFA9-DC4F-8CC5-E413C6E4DC3E}" srcId="{0A0D11C5-726A-A44F-9B4C-1EFA43E6A9BC}" destId="{7FB5AB62-62C3-C443-997D-53B16FE78ECE}" srcOrd="2" destOrd="0" parTransId="{D42B9C61-B16B-3549-A648-DF930C577191}" sibTransId="{B72BF151-F517-DC4B-A939-26B892163DDA}"/>
    <dgm:cxn modelId="{CE79E85B-A9CE-0748-B881-AAC67D78E0D4}" srcId="{0A0D11C5-726A-A44F-9B4C-1EFA43E6A9BC}" destId="{8CD72FF0-2BA8-004A-B0E8-676E8A2464B8}" srcOrd="4" destOrd="0" parTransId="{5B21FE47-82DE-4B43-9C4E-819BA91B5130}" sibTransId="{6D9024F3-7CB5-E441-A883-6B8973781B38}"/>
    <dgm:cxn modelId="{EE2E7845-0564-B04D-B299-EB1358FB5059}" type="presOf" srcId="{E0EF4D47-6B12-C441-A3C1-4DCC92D68DDE}" destId="{E74A7366-EAD9-4B42-80A8-68E08E76EF5A}" srcOrd="0" destOrd="0" presId="urn:microsoft.com/office/officeart/2005/8/layout/default"/>
    <dgm:cxn modelId="{47E85153-75DD-244A-BAD9-A40CFDE19B40}" type="presOf" srcId="{0A0D11C5-726A-A44F-9B4C-1EFA43E6A9BC}" destId="{B945879D-9944-754C-A14B-1126C1F3A208}" srcOrd="0" destOrd="0" presId="urn:microsoft.com/office/officeart/2005/8/layout/default"/>
    <dgm:cxn modelId="{7D8BC056-7281-F447-8455-820BBB622BF2}" srcId="{0A0D11C5-726A-A44F-9B4C-1EFA43E6A9BC}" destId="{E0EF4D47-6B12-C441-A3C1-4DCC92D68DDE}" srcOrd="0" destOrd="0" parTransId="{1225AF66-6CAB-364F-B6FB-A679275A350F}" sibTransId="{42DFFB24-996A-6140-AB09-783DE3BEA190}"/>
    <dgm:cxn modelId="{54961B81-1637-444E-BC82-A771E392F6C9}" type="presOf" srcId="{96B5727D-0848-4047-9CED-AECA1F208C31}" destId="{8D26C7F6-A300-5B46-B468-8C763E0E8C3F}" srcOrd="0" destOrd="0" presId="urn:microsoft.com/office/officeart/2005/8/layout/default"/>
    <dgm:cxn modelId="{4BE34388-4CDC-3847-AFB2-284C0DE7C590}" type="presOf" srcId="{8CD72FF0-2BA8-004A-B0E8-676E8A2464B8}" destId="{C5B6F381-EE61-814B-9C01-3CCAF45E7D6E}" srcOrd="0" destOrd="0" presId="urn:microsoft.com/office/officeart/2005/8/layout/default"/>
    <dgm:cxn modelId="{33357C94-CDBD-BA45-AD09-451FB5D99809}" srcId="{0A0D11C5-726A-A44F-9B4C-1EFA43E6A9BC}" destId="{DA67C88E-E1B7-3940-B486-70D1CD21BDDF}" srcOrd="1" destOrd="0" parTransId="{AB9991C7-894D-F54A-8B4A-84407D7E5C9F}" sibTransId="{36B42B08-D05A-F645-897F-192524A7E999}"/>
    <dgm:cxn modelId="{FEEB4BA7-DD92-4F43-B078-AD9EB8E6535F}" srcId="{0A0D11C5-726A-A44F-9B4C-1EFA43E6A9BC}" destId="{96B5727D-0848-4047-9CED-AECA1F208C31}" srcOrd="3" destOrd="0" parTransId="{E02C8933-B8DD-F445-B4D1-62D5A2ED1224}" sibTransId="{5AA5C7AE-A7C6-704D-BFF7-7149D79FB430}"/>
    <dgm:cxn modelId="{2634C1CC-524C-1746-8F96-3AE144497070}" type="presOf" srcId="{7FB5AB62-62C3-C443-997D-53B16FE78ECE}" destId="{67F8E540-ED7B-D94A-B040-9B1DFFE283B5}" srcOrd="0" destOrd="0" presId="urn:microsoft.com/office/officeart/2005/8/layout/default"/>
    <dgm:cxn modelId="{04C19EDC-88DE-1D43-87E9-FE1D1819AB53}" type="presOf" srcId="{D7A698AF-7D0C-8D47-B04D-9A8653824003}" destId="{E75DAB5E-A016-B847-838C-6BE7BEE21899}" srcOrd="0" destOrd="0" presId="urn:microsoft.com/office/officeart/2005/8/layout/default"/>
    <dgm:cxn modelId="{6E06BFF9-8835-964A-BDDD-46E0836F405E}" type="presOf" srcId="{DA67C88E-E1B7-3940-B486-70D1CD21BDDF}" destId="{C58457E8-8703-7B41-8BD8-130D21854FF6}" srcOrd="0" destOrd="0" presId="urn:microsoft.com/office/officeart/2005/8/layout/default"/>
    <dgm:cxn modelId="{907DF932-A25C-334A-8A93-698D544A809E}" type="presParOf" srcId="{B945879D-9944-754C-A14B-1126C1F3A208}" destId="{E74A7366-EAD9-4B42-80A8-68E08E76EF5A}" srcOrd="0" destOrd="0" presId="urn:microsoft.com/office/officeart/2005/8/layout/default"/>
    <dgm:cxn modelId="{046FF3E9-1683-8049-9489-E9DB006A1193}" type="presParOf" srcId="{B945879D-9944-754C-A14B-1126C1F3A208}" destId="{EE43797C-F8E2-204B-85D5-CA7D6D6EB89D}" srcOrd="1" destOrd="0" presId="urn:microsoft.com/office/officeart/2005/8/layout/default"/>
    <dgm:cxn modelId="{9F5D9016-7E99-3E45-B0AB-DD87F6C05EA0}" type="presParOf" srcId="{B945879D-9944-754C-A14B-1126C1F3A208}" destId="{C58457E8-8703-7B41-8BD8-130D21854FF6}" srcOrd="2" destOrd="0" presId="urn:microsoft.com/office/officeart/2005/8/layout/default"/>
    <dgm:cxn modelId="{198F0EC0-D6D2-4241-A940-A43D1289CDF9}" type="presParOf" srcId="{B945879D-9944-754C-A14B-1126C1F3A208}" destId="{74D4FBB2-6F5A-DD44-AE1A-11D9A6C2AEEB}" srcOrd="3" destOrd="0" presId="urn:microsoft.com/office/officeart/2005/8/layout/default"/>
    <dgm:cxn modelId="{B97AEB3A-3D6F-FB4E-845C-17E8B8FFC0FF}" type="presParOf" srcId="{B945879D-9944-754C-A14B-1126C1F3A208}" destId="{67F8E540-ED7B-D94A-B040-9B1DFFE283B5}" srcOrd="4" destOrd="0" presId="urn:microsoft.com/office/officeart/2005/8/layout/default"/>
    <dgm:cxn modelId="{3D137FC2-BBED-8D40-B22F-1F14A73682D7}" type="presParOf" srcId="{B945879D-9944-754C-A14B-1126C1F3A208}" destId="{B9027640-4364-EC4B-82B0-BD54B3D22DB3}" srcOrd="5" destOrd="0" presId="urn:microsoft.com/office/officeart/2005/8/layout/default"/>
    <dgm:cxn modelId="{FBE11D3D-50AF-6B49-9F2C-E78264580195}" type="presParOf" srcId="{B945879D-9944-754C-A14B-1126C1F3A208}" destId="{8D26C7F6-A300-5B46-B468-8C763E0E8C3F}" srcOrd="6" destOrd="0" presId="urn:microsoft.com/office/officeart/2005/8/layout/default"/>
    <dgm:cxn modelId="{FF6B82FA-43B4-544D-B938-8D8EA1778D8B}" type="presParOf" srcId="{B945879D-9944-754C-A14B-1126C1F3A208}" destId="{3845E851-0771-784D-880D-CD323FCAB880}" srcOrd="7" destOrd="0" presId="urn:microsoft.com/office/officeart/2005/8/layout/default"/>
    <dgm:cxn modelId="{7044E68E-7F65-9A4A-9BA5-0E761C5964D4}" type="presParOf" srcId="{B945879D-9944-754C-A14B-1126C1F3A208}" destId="{C5B6F381-EE61-814B-9C01-3CCAF45E7D6E}" srcOrd="8" destOrd="0" presId="urn:microsoft.com/office/officeart/2005/8/layout/default"/>
    <dgm:cxn modelId="{A9A168D6-52E1-8047-9285-3B9DE33183CD}" type="presParOf" srcId="{B945879D-9944-754C-A14B-1126C1F3A208}" destId="{0B7F316F-85E5-EC43-ADBD-B3D5F6818C0C}" srcOrd="9" destOrd="0" presId="urn:microsoft.com/office/officeart/2005/8/layout/default"/>
    <dgm:cxn modelId="{855F7142-D265-A343-ADF8-1F5673D1D4A3}" type="presParOf" srcId="{B945879D-9944-754C-A14B-1126C1F3A208}" destId="{E75DAB5E-A016-B847-838C-6BE7BEE21899}" srcOrd="10"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0DE9E2-8B1A-7D40-AC9B-989A9C682EB4}"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zh-CN" altLang="en-US"/>
        </a:p>
      </dgm:t>
    </dgm:pt>
    <dgm:pt modelId="{8D9990FF-4911-AA4C-B7A7-D22E9001B843}">
      <dgm:prSet phldrT="[文本]" custT="1"/>
      <dgm:spPr/>
      <dgm:t>
        <a:bodyPr/>
        <a:lstStyle/>
        <a:p>
          <a:r>
            <a:rPr lang="en-US" altLang="zh-CN" sz="1600"/>
            <a:t>Is it appropriate to use ITSA?</a:t>
          </a:r>
          <a:endParaRPr lang="zh-CN" altLang="en-US" sz="1600"/>
        </a:p>
      </dgm:t>
    </dgm:pt>
    <dgm:pt modelId="{08C3B121-A09C-9F46-AD4C-1419EAD3D82A}" type="parTrans" cxnId="{CA99CA43-353D-774A-AE70-41DAFEFF4E99}">
      <dgm:prSet/>
      <dgm:spPr/>
      <dgm:t>
        <a:bodyPr/>
        <a:lstStyle/>
        <a:p>
          <a:endParaRPr lang="zh-CN" altLang="en-US"/>
        </a:p>
      </dgm:t>
    </dgm:pt>
    <dgm:pt modelId="{88B767DC-D564-014D-A1AD-4307AE0C83EC}" type="sibTrans" cxnId="{CA99CA43-353D-774A-AE70-41DAFEFF4E99}">
      <dgm:prSet/>
      <dgm:spPr/>
      <dgm:t>
        <a:bodyPr/>
        <a:lstStyle/>
        <a:p>
          <a:endParaRPr lang="zh-CN" altLang="en-US"/>
        </a:p>
      </dgm:t>
    </dgm:pt>
    <dgm:pt modelId="{4259632B-EA25-B94A-8C2C-FC7FE8D097E9}">
      <dgm:prSet phldrT="[文本]" custT="1"/>
      <dgm:spPr/>
      <dgm:t>
        <a:bodyPr/>
        <a:lstStyle/>
        <a:p>
          <a:r>
            <a:rPr lang="en-US" altLang="zh-CN" sz="1400"/>
            <a:t>clear event date</a:t>
          </a:r>
          <a:endParaRPr lang="zh-CN" altLang="en-US" sz="1400"/>
        </a:p>
      </dgm:t>
    </dgm:pt>
    <dgm:pt modelId="{E596C1FA-714F-E84A-872F-FF554BC35B91}" type="parTrans" cxnId="{E117C8D5-D6DF-4C40-903B-C4AC9A0329C2}">
      <dgm:prSet/>
      <dgm:spPr/>
      <dgm:t>
        <a:bodyPr/>
        <a:lstStyle/>
        <a:p>
          <a:endParaRPr lang="zh-CN" altLang="en-US"/>
        </a:p>
      </dgm:t>
    </dgm:pt>
    <dgm:pt modelId="{22038B7E-7E5F-684F-918C-9C51FDE35DFC}" type="sibTrans" cxnId="{E117C8D5-D6DF-4C40-903B-C4AC9A0329C2}">
      <dgm:prSet/>
      <dgm:spPr/>
      <dgm:t>
        <a:bodyPr/>
        <a:lstStyle/>
        <a:p>
          <a:endParaRPr lang="zh-CN" altLang="en-US"/>
        </a:p>
      </dgm:t>
    </dgm:pt>
    <dgm:pt modelId="{FCF5F9C6-AC85-7F43-A196-1C50E2B0B7DA}">
      <dgm:prSet phldrT="[文本]" custT="1"/>
      <dgm:spPr/>
      <dgm:t>
        <a:bodyPr/>
        <a:lstStyle/>
        <a:p>
          <a:r>
            <a:rPr lang="en-US" altLang="zh-CN" sz="1400"/>
            <a:t>policy researches</a:t>
          </a:r>
          <a:endParaRPr lang="zh-CN" altLang="en-US" sz="1400"/>
        </a:p>
      </dgm:t>
    </dgm:pt>
    <dgm:pt modelId="{C8A4249C-C3EB-5B4D-8174-C20121517516}" type="parTrans" cxnId="{BA85243A-CD31-7D48-B07A-6044CD01DB5D}">
      <dgm:prSet/>
      <dgm:spPr/>
      <dgm:t>
        <a:bodyPr/>
        <a:lstStyle/>
        <a:p>
          <a:endParaRPr lang="zh-CN" altLang="en-US"/>
        </a:p>
      </dgm:t>
    </dgm:pt>
    <dgm:pt modelId="{B72AADE9-4F25-9C46-86C7-1314DEC30652}" type="sibTrans" cxnId="{BA85243A-CD31-7D48-B07A-6044CD01DB5D}">
      <dgm:prSet/>
      <dgm:spPr/>
      <dgm:t>
        <a:bodyPr/>
        <a:lstStyle/>
        <a:p>
          <a:endParaRPr lang="zh-CN" altLang="en-US"/>
        </a:p>
      </dgm:t>
    </dgm:pt>
    <dgm:pt modelId="{1C851366-5278-A840-AE88-93949BB651D3}">
      <dgm:prSet phldrT="[文本]" custT="1"/>
      <dgm:spPr/>
      <dgm:t>
        <a:bodyPr/>
        <a:lstStyle/>
        <a:p>
          <a:r>
            <a:rPr lang="en-US" altLang="zh-CN" sz="1600"/>
            <a:t>What is shape of impact here?</a:t>
          </a:r>
          <a:endParaRPr lang="zh-CN" altLang="en-US" sz="1600"/>
        </a:p>
      </dgm:t>
    </dgm:pt>
    <dgm:pt modelId="{20DE373D-EA0E-7A4F-912B-554C88150803}" type="parTrans" cxnId="{3C20370A-C1F7-5546-97AD-987FAC19BB3A}">
      <dgm:prSet/>
      <dgm:spPr/>
      <dgm:t>
        <a:bodyPr/>
        <a:lstStyle/>
        <a:p>
          <a:endParaRPr lang="zh-CN" altLang="en-US"/>
        </a:p>
      </dgm:t>
    </dgm:pt>
    <dgm:pt modelId="{AC2EC04B-C204-D444-B997-C989B1AAFF86}" type="sibTrans" cxnId="{3C20370A-C1F7-5546-97AD-987FAC19BB3A}">
      <dgm:prSet/>
      <dgm:spPr/>
      <dgm:t>
        <a:bodyPr/>
        <a:lstStyle/>
        <a:p>
          <a:endParaRPr lang="zh-CN" altLang="en-US"/>
        </a:p>
      </dgm:t>
    </dgm:pt>
    <dgm:pt modelId="{2D9F2EEF-1FD8-5D47-A25C-3DBC54C75F10}">
      <dgm:prSet phldrT="[文本]" custT="1"/>
      <dgm:spPr/>
      <dgm:t>
        <a:bodyPr/>
        <a:lstStyle/>
        <a:p>
          <a:r>
            <a:rPr lang="en-US" altLang="zh-CN" sz="1400"/>
            <a:t>step : immediately effective policy with impact on long-term habits</a:t>
          </a:r>
          <a:endParaRPr lang="zh-CN" altLang="en-US" sz="1400"/>
        </a:p>
      </dgm:t>
    </dgm:pt>
    <dgm:pt modelId="{C0E411C6-FA62-F541-B780-E69DBC77363D}" type="parTrans" cxnId="{00F7611D-A2DB-8E4E-BBDA-695FE904D3CB}">
      <dgm:prSet/>
      <dgm:spPr/>
      <dgm:t>
        <a:bodyPr/>
        <a:lstStyle/>
        <a:p>
          <a:endParaRPr lang="zh-CN" altLang="en-US"/>
        </a:p>
      </dgm:t>
    </dgm:pt>
    <dgm:pt modelId="{AE835E5E-669A-494C-9060-C6098279AE4D}" type="sibTrans" cxnId="{00F7611D-A2DB-8E4E-BBDA-695FE904D3CB}">
      <dgm:prSet/>
      <dgm:spPr/>
      <dgm:t>
        <a:bodyPr/>
        <a:lstStyle/>
        <a:p>
          <a:endParaRPr lang="zh-CN" altLang="en-US"/>
        </a:p>
      </dgm:t>
    </dgm:pt>
    <dgm:pt modelId="{D1EFF93A-B5CB-6A4A-A5C9-B35682D4C32F}">
      <dgm:prSet phldrT="[文本]" custT="1"/>
      <dgm:spPr/>
      <dgm:t>
        <a:bodyPr/>
        <a:lstStyle/>
        <a:p>
          <a:r>
            <a:rPr lang="en-US" altLang="zh-CN" sz="1400"/>
            <a:t>ramp : demand for search drops to reasonable value</a:t>
          </a:r>
          <a:endParaRPr lang="zh-CN" altLang="en-US" sz="1400"/>
        </a:p>
      </dgm:t>
    </dgm:pt>
    <dgm:pt modelId="{DD3331D4-E514-3741-884F-4B7DC4202593}" type="parTrans" cxnId="{3548AED5-D4EF-554E-A238-F44C2D76335D}">
      <dgm:prSet/>
      <dgm:spPr/>
      <dgm:t>
        <a:bodyPr/>
        <a:lstStyle/>
        <a:p>
          <a:endParaRPr lang="zh-CN" altLang="en-US"/>
        </a:p>
      </dgm:t>
    </dgm:pt>
    <dgm:pt modelId="{4F642591-6CD9-9E43-BAF3-7D5E145645DA}" type="sibTrans" cxnId="{3548AED5-D4EF-554E-A238-F44C2D76335D}">
      <dgm:prSet/>
      <dgm:spPr/>
      <dgm:t>
        <a:bodyPr/>
        <a:lstStyle/>
        <a:p>
          <a:endParaRPr lang="zh-CN" altLang="en-US"/>
        </a:p>
      </dgm:t>
    </dgm:pt>
    <dgm:pt modelId="{35082E27-FD9A-C443-B769-CADAAB9FBDF0}" type="pres">
      <dgm:prSet presAssocID="{750DE9E2-8B1A-7D40-AC9B-989A9C682EB4}" presName="Name0" presStyleCnt="0">
        <dgm:presLayoutVars>
          <dgm:dir/>
          <dgm:animLvl val="lvl"/>
          <dgm:resizeHandles val="exact"/>
        </dgm:presLayoutVars>
      </dgm:prSet>
      <dgm:spPr/>
    </dgm:pt>
    <dgm:pt modelId="{471497E7-0D06-EE45-9066-4D6AB8F82AA0}" type="pres">
      <dgm:prSet presAssocID="{8D9990FF-4911-AA4C-B7A7-D22E9001B843}" presName="composite" presStyleCnt="0"/>
      <dgm:spPr/>
    </dgm:pt>
    <dgm:pt modelId="{CEAE3647-9028-904A-A5DD-86EC8F88E9F6}" type="pres">
      <dgm:prSet presAssocID="{8D9990FF-4911-AA4C-B7A7-D22E9001B843}" presName="parTx" presStyleLbl="alignNode1" presStyleIdx="0" presStyleCnt="2">
        <dgm:presLayoutVars>
          <dgm:chMax val="0"/>
          <dgm:chPref val="0"/>
          <dgm:bulletEnabled val="1"/>
        </dgm:presLayoutVars>
      </dgm:prSet>
      <dgm:spPr/>
    </dgm:pt>
    <dgm:pt modelId="{7D5A0B0F-8DF7-A84B-B596-3569829226C9}" type="pres">
      <dgm:prSet presAssocID="{8D9990FF-4911-AA4C-B7A7-D22E9001B843}" presName="desTx" presStyleLbl="alignAccFollowNode1" presStyleIdx="0" presStyleCnt="2">
        <dgm:presLayoutVars>
          <dgm:bulletEnabled val="1"/>
        </dgm:presLayoutVars>
      </dgm:prSet>
      <dgm:spPr/>
    </dgm:pt>
    <dgm:pt modelId="{D8FB0BE5-7025-E847-89AA-3AB1DDFF31A7}" type="pres">
      <dgm:prSet presAssocID="{88B767DC-D564-014D-A1AD-4307AE0C83EC}" presName="space" presStyleCnt="0"/>
      <dgm:spPr/>
    </dgm:pt>
    <dgm:pt modelId="{637AF2E0-1E8A-D546-8AD8-0A3D52535365}" type="pres">
      <dgm:prSet presAssocID="{1C851366-5278-A840-AE88-93949BB651D3}" presName="composite" presStyleCnt="0"/>
      <dgm:spPr/>
    </dgm:pt>
    <dgm:pt modelId="{7FA22833-EE10-B045-B616-81CB4F2F03D9}" type="pres">
      <dgm:prSet presAssocID="{1C851366-5278-A840-AE88-93949BB651D3}" presName="parTx" presStyleLbl="alignNode1" presStyleIdx="1" presStyleCnt="2">
        <dgm:presLayoutVars>
          <dgm:chMax val="0"/>
          <dgm:chPref val="0"/>
          <dgm:bulletEnabled val="1"/>
        </dgm:presLayoutVars>
      </dgm:prSet>
      <dgm:spPr/>
    </dgm:pt>
    <dgm:pt modelId="{9DA9168E-0463-4442-8E73-F84BE01FB270}" type="pres">
      <dgm:prSet presAssocID="{1C851366-5278-A840-AE88-93949BB651D3}" presName="desTx" presStyleLbl="alignAccFollowNode1" presStyleIdx="1" presStyleCnt="2">
        <dgm:presLayoutVars>
          <dgm:bulletEnabled val="1"/>
        </dgm:presLayoutVars>
      </dgm:prSet>
      <dgm:spPr/>
    </dgm:pt>
  </dgm:ptLst>
  <dgm:cxnLst>
    <dgm:cxn modelId="{3C20370A-C1F7-5546-97AD-987FAC19BB3A}" srcId="{750DE9E2-8B1A-7D40-AC9B-989A9C682EB4}" destId="{1C851366-5278-A840-AE88-93949BB651D3}" srcOrd="1" destOrd="0" parTransId="{20DE373D-EA0E-7A4F-912B-554C88150803}" sibTransId="{AC2EC04B-C204-D444-B997-C989B1AAFF86}"/>
    <dgm:cxn modelId="{D6C9980A-D7F0-2540-9CE3-D6297E6AFDBD}" type="presOf" srcId="{FCF5F9C6-AC85-7F43-A196-1C50E2B0B7DA}" destId="{7D5A0B0F-8DF7-A84B-B596-3569829226C9}" srcOrd="0" destOrd="1" presId="urn:microsoft.com/office/officeart/2005/8/layout/hList1"/>
    <dgm:cxn modelId="{8D41810D-FF8A-7741-89EF-22E305356DA2}" type="presOf" srcId="{8D9990FF-4911-AA4C-B7A7-D22E9001B843}" destId="{CEAE3647-9028-904A-A5DD-86EC8F88E9F6}" srcOrd="0" destOrd="0" presId="urn:microsoft.com/office/officeart/2005/8/layout/hList1"/>
    <dgm:cxn modelId="{CC27570E-65AF-D64A-850E-D644F36CAD99}" type="presOf" srcId="{750DE9E2-8B1A-7D40-AC9B-989A9C682EB4}" destId="{35082E27-FD9A-C443-B769-CADAAB9FBDF0}" srcOrd="0" destOrd="0" presId="urn:microsoft.com/office/officeart/2005/8/layout/hList1"/>
    <dgm:cxn modelId="{00F7611D-A2DB-8E4E-BBDA-695FE904D3CB}" srcId="{1C851366-5278-A840-AE88-93949BB651D3}" destId="{2D9F2EEF-1FD8-5D47-A25C-3DBC54C75F10}" srcOrd="0" destOrd="0" parTransId="{C0E411C6-FA62-F541-B780-E69DBC77363D}" sibTransId="{AE835E5E-669A-494C-9060-C6098279AE4D}"/>
    <dgm:cxn modelId="{F62E6724-89E9-5540-B0A6-2E9BC125CFDE}" type="presOf" srcId="{D1EFF93A-B5CB-6A4A-A5C9-B35682D4C32F}" destId="{9DA9168E-0463-4442-8E73-F84BE01FB270}" srcOrd="0" destOrd="1" presId="urn:microsoft.com/office/officeart/2005/8/layout/hList1"/>
    <dgm:cxn modelId="{BA85243A-CD31-7D48-B07A-6044CD01DB5D}" srcId="{8D9990FF-4911-AA4C-B7A7-D22E9001B843}" destId="{FCF5F9C6-AC85-7F43-A196-1C50E2B0B7DA}" srcOrd="1" destOrd="0" parTransId="{C8A4249C-C3EB-5B4D-8174-C20121517516}" sibTransId="{B72AADE9-4F25-9C46-86C7-1314DEC30652}"/>
    <dgm:cxn modelId="{7DCAC35E-844A-6A49-A1DD-AE104860898A}" type="presOf" srcId="{4259632B-EA25-B94A-8C2C-FC7FE8D097E9}" destId="{7D5A0B0F-8DF7-A84B-B596-3569829226C9}" srcOrd="0" destOrd="0" presId="urn:microsoft.com/office/officeart/2005/8/layout/hList1"/>
    <dgm:cxn modelId="{CA99CA43-353D-774A-AE70-41DAFEFF4E99}" srcId="{750DE9E2-8B1A-7D40-AC9B-989A9C682EB4}" destId="{8D9990FF-4911-AA4C-B7A7-D22E9001B843}" srcOrd="0" destOrd="0" parTransId="{08C3B121-A09C-9F46-AD4C-1419EAD3D82A}" sibTransId="{88B767DC-D564-014D-A1AD-4307AE0C83EC}"/>
    <dgm:cxn modelId="{C59F176F-A193-0C46-9D7F-3249636A8341}" type="presOf" srcId="{1C851366-5278-A840-AE88-93949BB651D3}" destId="{7FA22833-EE10-B045-B616-81CB4F2F03D9}" srcOrd="0" destOrd="0" presId="urn:microsoft.com/office/officeart/2005/8/layout/hList1"/>
    <dgm:cxn modelId="{7E15D573-FD93-7D49-9C5B-207480DB9DD2}" type="presOf" srcId="{2D9F2EEF-1FD8-5D47-A25C-3DBC54C75F10}" destId="{9DA9168E-0463-4442-8E73-F84BE01FB270}" srcOrd="0" destOrd="0" presId="urn:microsoft.com/office/officeart/2005/8/layout/hList1"/>
    <dgm:cxn modelId="{3548AED5-D4EF-554E-A238-F44C2D76335D}" srcId="{1C851366-5278-A840-AE88-93949BB651D3}" destId="{D1EFF93A-B5CB-6A4A-A5C9-B35682D4C32F}" srcOrd="1" destOrd="0" parTransId="{DD3331D4-E514-3741-884F-4B7DC4202593}" sibTransId="{4F642591-6CD9-9E43-BAF3-7D5E145645DA}"/>
    <dgm:cxn modelId="{E117C8D5-D6DF-4C40-903B-C4AC9A0329C2}" srcId="{8D9990FF-4911-AA4C-B7A7-D22E9001B843}" destId="{4259632B-EA25-B94A-8C2C-FC7FE8D097E9}" srcOrd="0" destOrd="0" parTransId="{E596C1FA-714F-E84A-872F-FF554BC35B91}" sibTransId="{22038B7E-7E5F-684F-918C-9C51FDE35DFC}"/>
    <dgm:cxn modelId="{45303700-F5AF-694E-B9B2-1110E7195768}" type="presParOf" srcId="{35082E27-FD9A-C443-B769-CADAAB9FBDF0}" destId="{471497E7-0D06-EE45-9066-4D6AB8F82AA0}" srcOrd="0" destOrd="0" presId="urn:microsoft.com/office/officeart/2005/8/layout/hList1"/>
    <dgm:cxn modelId="{FFD83C94-21AB-0D42-9020-B440185C890A}" type="presParOf" srcId="{471497E7-0D06-EE45-9066-4D6AB8F82AA0}" destId="{CEAE3647-9028-904A-A5DD-86EC8F88E9F6}" srcOrd="0" destOrd="0" presId="urn:microsoft.com/office/officeart/2005/8/layout/hList1"/>
    <dgm:cxn modelId="{E3E93112-964B-0B4C-B999-280FDEA80078}" type="presParOf" srcId="{471497E7-0D06-EE45-9066-4D6AB8F82AA0}" destId="{7D5A0B0F-8DF7-A84B-B596-3569829226C9}" srcOrd="1" destOrd="0" presId="urn:microsoft.com/office/officeart/2005/8/layout/hList1"/>
    <dgm:cxn modelId="{F006FE0A-8020-E145-A1F3-B2A7D6583272}" type="presParOf" srcId="{35082E27-FD9A-C443-B769-CADAAB9FBDF0}" destId="{D8FB0BE5-7025-E847-89AA-3AB1DDFF31A7}" srcOrd="1" destOrd="0" presId="urn:microsoft.com/office/officeart/2005/8/layout/hList1"/>
    <dgm:cxn modelId="{FDAF6D70-9584-F144-AB04-68C9D3B67EF8}" type="presParOf" srcId="{35082E27-FD9A-C443-B769-CADAAB9FBDF0}" destId="{637AF2E0-1E8A-D546-8AD8-0A3D52535365}" srcOrd="2" destOrd="0" presId="urn:microsoft.com/office/officeart/2005/8/layout/hList1"/>
    <dgm:cxn modelId="{932078E4-BFA2-D845-8C2C-5CF84280D8F6}" type="presParOf" srcId="{637AF2E0-1E8A-D546-8AD8-0A3D52535365}" destId="{7FA22833-EE10-B045-B616-81CB4F2F03D9}" srcOrd="0" destOrd="0" presId="urn:microsoft.com/office/officeart/2005/8/layout/hList1"/>
    <dgm:cxn modelId="{A6A86907-EE79-B648-B1C2-41A167F534C9}" type="presParOf" srcId="{637AF2E0-1E8A-D546-8AD8-0A3D52535365}" destId="{9DA9168E-0463-4442-8E73-F84BE01FB270}" srcOrd="1" destOrd="0" presId="urn:microsoft.com/office/officeart/2005/8/layout/h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AF41F7-BAA7-3D4D-9DA7-E383B739457A}"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zh-CN" altLang="en-US"/>
        </a:p>
      </dgm:t>
    </dgm:pt>
    <dgm:pt modelId="{F88AE306-4779-7D4D-9D47-B414E8DC5241}">
      <dgm:prSet phldrT="[文本]" custT="1"/>
      <dgm:spPr/>
      <dgm:t>
        <a:bodyPr/>
        <a:lstStyle/>
        <a:p>
          <a:r>
            <a:rPr lang="en-US" altLang="zh-CN" sz="2000"/>
            <a:t>Should we apply log-transform? </a:t>
          </a:r>
          <a:endParaRPr lang="zh-CN" altLang="en-US" sz="2000"/>
        </a:p>
      </dgm:t>
    </dgm:pt>
    <dgm:pt modelId="{20431C04-8FC6-7349-9851-E2FAF3AED0FC}" type="parTrans" cxnId="{E25D2DF2-EE4D-8D45-99AA-1806F02F361F}">
      <dgm:prSet/>
      <dgm:spPr/>
      <dgm:t>
        <a:bodyPr/>
        <a:lstStyle/>
        <a:p>
          <a:endParaRPr lang="zh-CN" altLang="en-US"/>
        </a:p>
      </dgm:t>
    </dgm:pt>
    <dgm:pt modelId="{10F51078-8F96-EC46-9F8E-60F5E501103D}" type="sibTrans" cxnId="{E25D2DF2-EE4D-8D45-99AA-1806F02F361F}">
      <dgm:prSet/>
      <dgm:spPr/>
      <dgm:t>
        <a:bodyPr/>
        <a:lstStyle/>
        <a:p>
          <a:endParaRPr lang="zh-CN" altLang="en-US"/>
        </a:p>
      </dgm:t>
    </dgm:pt>
    <dgm:pt modelId="{62A761C3-D3C4-544A-86A3-6D257CE13462}">
      <dgm:prSet phldrT="[文本]" custT="1"/>
      <dgm:spPr/>
      <dgm:t>
        <a:bodyPr/>
        <a:lstStyle/>
        <a:p>
          <a:r>
            <a:rPr lang="de-CH" sz="1600" b="0" i="0"/>
            <a:t>heteroscedasticity </a:t>
          </a:r>
          <a:endParaRPr lang="zh-CN" altLang="en-US" sz="1600"/>
        </a:p>
      </dgm:t>
    </dgm:pt>
    <dgm:pt modelId="{4E9EF9B9-DD2A-E54D-A33D-AC62BA772261}" type="parTrans" cxnId="{BBCA6316-2495-FF41-9000-7735F7DC0075}">
      <dgm:prSet/>
      <dgm:spPr/>
      <dgm:t>
        <a:bodyPr/>
        <a:lstStyle/>
        <a:p>
          <a:endParaRPr lang="zh-CN" altLang="en-US"/>
        </a:p>
      </dgm:t>
    </dgm:pt>
    <dgm:pt modelId="{B0CA97FC-ED52-9647-BD71-EAF46C34B6AE}" type="sibTrans" cxnId="{BBCA6316-2495-FF41-9000-7735F7DC0075}">
      <dgm:prSet/>
      <dgm:spPr/>
      <dgm:t>
        <a:bodyPr/>
        <a:lstStyle/>
        <a:p>
          <a:endParaRPr lang="zh-CN" altLang="en-US"/>
        </a:p>
      </dgm:t>
    </dgm:pt>
    <dgm:pt modelId="{E9941FEB-C3F4-8C4C-A830-2F4F68B0E291}">
      <dgm:prSet phldrT="[文本]" custT="1"/>
      <dgm:spPr/>
      <dgm:t>
        <a:bodyPr/>
        <a:lstStyle/>
        <a:p>
          <a:r>
            <a:rPr lang="en-US" altLang="zh-CN" sz="1600"/>
            <a:t>large absolute difference</a:t>
          </a:r>
          <a:endParaRPr lang="zh-CN" altLang="en-US" sz="1600"/>
        </a:p>
      </dgm:t>
    </dgm:pt>
    <dgm:pt modelId="{A52F0C5E-877E-FC42-83BC-27E2058305F8}" type="parTrans" cxnId="{043C154B-E0CF-2340-9575-28CAAA416A07}">
      <dgm:prSet/>
      <dgm:spPr/>
      <dgm:t>
        <a:bodyPr/>
        <a:lstStyle/>
        <a:p>
          <a:endParaRPr lang="zh-CN" altLang="en-US"/>
        </a:p>
      </dgm:t>
    </dgm:pt>
    <dgm:pt modelId="{65EACA12-F802-8A47-B967-F26D6A22696B}" type="sibTrans" cxnId="{043C154B-E0CF-2340-9575-28CAAA416A07}">
      <dgm:prSet/>
      <dgm:spPr/>
      <dgm:t>
        <a:bodyPr/>
        <a:lstStyle/>
        <a:p>
          <a:endParaRPr lang="zh-CN" altLang="en-US"/>
        </a:p>
      </dgm:t>
    </dgm:pt>
    <dgm:pt modelId="{5F852542-A913-CC49-B830-EE3E4948D48E}">
      <dgm:prSet phldrT="[文本]" custT="1"/>
      <dgm:spPr/>
      <dgm:t>
        <a:bodyPr/>
        <a:lstStyle/>
        <a:p>
          <a:r>
            <a:rPr lang="en-US" altLang="zh-CN" sz="2000"/>
            <a:t>Should we use Gaussian or Poisson distribution for error? </a:t>
          </a:r>
          <a:endParaRPr lang="zh-CN" altLang="en-US" sz="2000"/>
        </a:p>
      </dgm:t>
    </dgm:pt>
    <dgm:pt modelId="{80F49A6A-2800-E14B-986E-A754F241E296}" type="parTrans" cxnId="{8E0DB83A-4D85-F246-BA25-FAEC0F514667}">
      <dgm:prSet/>
      <dgm:spPr/>
      <dgm:t>
        <a:bodyPr/>
        <a:lstStyle/>
        <a:p>
          <a:endParaRPr lang="zh-CN" altLang="en-US"/>
        </a:p>
      </dgm:t>
    </dgm:pt>
    <dgm:pt modelId="{902EAF4D-AC92-264E-A432-431D6A9BB9C9}" type="sibTrans" cxnId="{8E0DB83A-4D85-F246-BA25-FAEC0F514667}">
      <dgm:prSet/>
      <dgm:spPr/>
      <dgm:t>
        <a:bodyPr/>
        <a:lstStyle/>
        <a:p>
          <a:endParaRPr lang="zh-CN" altLang="en-US"/>
        </a:p>
      </dgm:t>
    </dgm:pt>
    <dgm:pt modelId="{5A3B5DF8-3DC4-054D-9B15-D9A09D92EE6B}">
      <dgm:prSet phldrT="[文本]" custT="1"/>
      <dgm:spPr/>
      <dgm:t>
        <a:bodyPr/>
        <a:lstStyle/>
        <a:p>
          <a:r>
            <a:rPr lang="en-US" altLang="zh-CN" sz="1600"/>
            <a:t>log-transformation</a:t>
          </a:r>
          <a:r>
            <a:rPr lang="en-US" altLang="zh-CN" sz="800"/>
            <a:t>(</a:t>
          </a:r>
          <a:r>
            <a:rPr kumimoji="1" lang="de-CH" altLang="zh-CN" sz="800"/>
            <a:t>Introductory Econometrics, Wooldridge</a:t>
          </a:r>
          <a:r>
            <a:rPr lang="en-US" altLang="zh-CN" sz="800"/>
            <a:t>)</a:t>
          </a:r>
          <a:endParaRPr lang="zh-CN" altLang="en-US" sz="800"/>
        </a:p>
      </dgm:t>
    </dgm:pt>
    <dgm:pt modelId="{12AC5716-B55E-1448-9A86-53ED69EA38D2}" type="parTrans" cxnId="{3C2E385D-4860-BD40-9465-C307D9ACB1E1}">
      <dgm:prSet/>
      <dgm:spPr/>
      <dgm:t>
        <a:bodyPr/>
        <a:lstStyle/>
        <a:p>
          <a:endParaRPr lang="zh-CN" altLang="en-US"/>
        </a:p>
      </dgm:t>
    </dgm:pt>
    <dgm:pt modelId="{A5C0DFC7-45B6-EF41-951C-E58552B5A107}" type="sibTrans" cxnId="{3C2E385D-4860-BD40-9465-C307D9ACB1E1}">
      <dgm:prSet/>
      <dgm:spPr/>
      <dgm:t>
        <a:bodyPr/>
        <a:lstStyle/>
        <a:p>
          <a:endParaRPr lang="zh-CN" altLang="en-US"/>
        </a:p>
      </dgm:t>
    </dgm:pt>
    <dgm:pt modelId="{15A79CED-72F9-CB41-BEFE-F5C9E3E3D857}">
      <dgm:prSet phldrT="[文本]" custT="1"/>
      <dgm:spPr/>
      <dgm:t>
        <a:bodyPr/>
        <a:lstStyle/>
        <a:p>
          <a:r>
            <a:rPr lang="en-US" altLang="zh-CN" sz="1600"/>
            <a:t>large enough quantity</a:t>
          </a:r>
          <a:endParaRPr lang="zh-CN" altLang="en-US" sz="1600"/>
        </a:p>
      </dgm:t>
    </dgm:pt>
    <dgm:pt modelId="{5F791533-0C4C-A144-98E1-AA50D22408B7}" type="parTrans" cxnId="{1169B2E2-A686-9141-9009-38651CB38F19}">
      <dgm:prSet/>
      <dgm:spPr/>
      <dgm:t>
        <a:bodyPr/>
        <a:lstStyle/>
        <a:p>
          <a:endParaRPr lang="zh-CN" altLang="en-US"/>
        </a:p>
      </dgm:t>
    </dgm:pt>
    <dgm:pt modelId="{9347F0E2-19EF-8E44-BBA7-85494BA9A2E6}" type="sibTrans" cxnId="{1169B2E2-A686-9141-9009-38651CB38F19}">
      <dgm:prSet/>
      <dgm:spPr/>
      <dgm:t>
        <a:bodyPr/>
        <a:lstStyle/>
        <a:p>
          <a:endParaRPr lang="zh-CN" altLang="en-US"/>
        </a:p>
      </dgm:t>
    </dgm:pt>
    <dgm:pt modelId="{AC82A70B-79AE-9C4B-8DD0-D1F3FB9E24AD}" type="pres">
      <dgm:prSet presAssocID="{5AAF41F7-BAA7-3D4D-9DA7-E383B739457A}" presName="Name0" presStyleCnt="0">
        <dgm:presLayoutVars>
          <dgm:dir/>
          <dgm:animLvl val="lvl"/>
          <dgm:resizeHandles val="exact"/>
        </dgm:presLayoutVars>
      </dgm:prSet>
      <dgm:spPr/>
    </dgm:pt>
    <dgm:pt modelId="{A1A64547-38E1-BD43-9078-266BFCD5C055}" type="pres">
      <dgm:prSet presAssocID="{F88AE306-4779-7D4D-9D47-B414E8DC5241}" presName="composite" presStyleCnt="0"/>
      <dgm:spPr/>
    </dgm:pt>
    <dgm:pt modelId="{CB42D574-5D68-B04F-9BC9-6B4575287972}" type="pres">
      <dgm:prSet presAssocID="{F88AE306-4779-7D4D-9D47-B414E8DC5241}" presName="parTx" presStyleLbl="alignNode1" presStyleIdx="0" presStyleCnt="2">
        <dgm:presLayoutVars>
          <dgm:chMax val="0"/>
          <dgm:chPref val="0"/>
          <dgm:bulletEnabled val="1"/>
        </dgm:presLayoutVars>
      </dgm:prSet>
      <dgm:spPr/>
    </dgm:pt>
    <dgm:pt modelId="{84F024B8-FDA4-0141-9673-FEF266A146CD}" type="pres">
      <dgm:prSet presAssocID="{F88AE306-4779-7D4D-9D47-B414E8DC5241}" presName="desTx" presStyleLbl="alignAccFollowNode1" presStyleIdx="0" presStyleCnt="2">
        <dgm:presLayoutVars>
          <dgm:bulletEnabled val="1"/>
        </dgm:presLayoutVars>
      </dgm:prSet>
      <dgm:spPr/>
    </dgm:pt>
    <dgm:pt modelId="{1ADFACA0-1158-1144-82A6-7A900C658558}" type="pres">
      <dgm:prSet presAssocID="{10F51078-8F96-EC46-9F8E-60F5E501103D}" presName="space" presStyleCnt="0"/>
      <dgm:spPr/>
    </dgm:pt>
    <dgm:pt modelId="{A56392FB-08FF-8B44-9DB2-F9BD7D26D807}" type="pres">
      <dgm:prSet presAssocID="{5F852542-A913-CC49-B830-EE3E4948D48E}" presName="composite" presStyleCnt="0"/>
      <dgm:spPr/>
    </dgm:pt>
    <dgm:pt modelId="{1698A88F-C12B-F147-86A6-41B0059A21C0}" type="pres">
      <dgm:prSet presAssocID="{5F852542-A913-CC49-B830-EE3E4948D48E}" presName="parTx" presStyleLbl="alignNode1" presStyleIdx="1" presStyleCnt="2">
        <dgm:presLayoutVars>
          <dgm:chMax val="0"/>
          <dgm:chPref val="0"/>
          <dgm:bulletEnabled val="1"/>
        </dgm:presLayoutVars>
      </dgm:prSet>
      <dgm:spPr/>
    </dgm:pt>
    <dgm:pt modelId="{2896F883-584B-4A41-A22C-DE26C2277A0E}" type="pres">
      <dgm:prSet presAssocID="{5F852542-A913-CC49-B830-EE3E4948D48E}" presName="desTx" presStyleLbl="alignAccFollowNode1" presStyleIdx="1" presStyleCnt="2">
        <dgm:presLayoutVars>
          <dgm:bulletEnabled val="1"/>
        </dgm:presLayoutVars>
      </dgm:prSet>
      <dgm:spPr/>
    </dgm:pt>
  </dgm:ptLst>
  <dgm:cxnLst>
    <dgm:cxn modelId="{22FD7608-8EB0-944E-B23A-DADA31FF129E}" type="presOf" srcId="{5F852542-A913-CC49-B830-EE3E4948D48E}" destId="{1698A88F-C12B-F147-86A6-41B0059A21C0}" srcOrd="0" destOrd="0" presId="urn:microsoft.com/office/officeart/2005/8/layout/hList1"/>
    <dgm:cxn modelId="{BBCA6316-2495-FF41-9000-7735F7DC0075}" srcId="{F88AE306-4779-7D4D-9D47-B414E8DC5241}" destId="{62A761C3-D3C4-544A-86A3-6D257CE13462}" srcOrd="0" destOrd="0" parTransId="{4E9EF9B9-DD2A-E54D-A33D-AC62BA772261}" sibTransId="{B0CA97FC-ED52-9647-BD71-EAF46C34B6AE}"/>
    <dgm:cxn modelId="{8E0DB83A-4D85-F246-BA25-FAEC0F514667}" srcId="{5AAF41F7-BAA7-3D4D-9DA7-E383B739457A}" destId="{5F852542-A913-CC49-B830-EE3E4948D48E}" srcOrd="1" destOrd="0" parTransId="{80F49A6A-2800-E14B-986E-A754F241E296}" sibTransId="{902EAF4D-AC92-264E-A432-431D6A9BB9C9}"/>
    <dgm:cxn modelId="{3C2E385D-4860-BD40-9465-C307D9ACB1E1}" srcId="{5F852542-A913-CC49-B830-EE3E4948D48E}" destId="{5A3B5DF8-3DC4-054D-9B15-D9A09D92EE6B}" srcOrd="0" destOrd="0" parTransId="{12AC5716-B55E-1448-9A86-53ED69EA38D2}" sibTransId="{A5C0DFC7-45B6-EF41-951C-E58552B5A107}"/>
    <dgm:cxn modelId="{44A0F863-8BF8-C74F-9471-2B736E74440E}" type="presOf" srcId="{15A79CED-72F9-CB41-BEFE-F5C9E3E3D857}" destId="{2896F883-584B-4A41-A22C-DE26C2277A0E}" srcOrd="0" destOrd="1" presId="urn:microsoft.com/office/officeart/2005/8/layout/hList1"/>
    <dgm:cxn modelId="{043C154B-E0CF-2340-9575-28CAAA416A07}" srcId="{F88AE306-4779-7D4D-9D47-B414E8DC5241}" destId="{E9941FEB-C3F4-8C4C-A830-2F4F68B0E291}" srcOrd="1" destOrd="0" parTransId="{A52F0C5E-877E-FC42-83BC-27E2058305F8}" sibTransId="{65EACA12-F802-8A47-B967-F26D6A22696B}"/>
    <dgm:cxn modelId="{66670197-53C0-EE40-8077-F59ED0A3CD34}" type="presOf" srcId="{F88AE306-4779-7D4D-9D47-B414E8DC5241}" destId="{CB42D574-5D68-B04F-9BC9-6B4575287972}" srcOrd="0" destOrd="0" presId="urn:microsoft.com/office/officeart/2005/8/layout/hList1"/>
    <dgm:cxn modelId="{6BDD4EA1-D3E2-3741-9903-C8BD1046C57D}" type="presOf" srcId="{62A761C3-D3C4-544A-86A3-6D257CE13462}" destId="{84F024B8-FDA4-0141-9673-FEF266A146CD}" srcOrd="0" destOrd="0" presId="urn:microsoft.com/office/officeart/2005/8/layout/hList1"/>
    <dgm:cxn modelId="{7C9177C0-9401-DC4E-87CD-ED9BA30BF562}" type="presOf" srcId="{E9941FEB-C3F4-8C4C-A830-2F4F68B0E291}" destId="{84F024B8-FDA4-0141-9673-FEF266A146CD}" srcOrd="0" destOrd="1" presId="urn:microsoft.com/office/officeart/2005/8/layout/hList1"/>
    <dgm:cxn modelId="{B53BD8C1-FFFA-4140-96DA-C7BA38FF4BD9}" type="presOf" srcId="{5AAF41F7-BAA7-3D4D-9DA7-E383B739457A}" destId="{AC82A70B-79AE-9C4B-8DD0-D1F3FB9E24AD}" srcOrd="0" destOrd="0" presId="urn:microsoft.com/office/officeart/2005/8/layout/hList1"/>
    <dgm:cxn modelId="{72C037C3-1D9F-9348-A75D-0ADF7DC8C864}" type="presOf" srcId="{5A3B5DF8-3DC4-054D-9B15-D9A09D92EE6B}" destId="{2896F883-584B-4A41-A22C-DE26C2277A0E}" srcOrd="0" destOrd="0" presId="urn:microsoft.com/office/officeart/2005/8/layout/hList1"/>
    <dgm:cxn modelId="{1169B2E2-A686-9141-9009-38651CB38F19}" srcId="{5F852542-A913-CC49-B830-EE3E4948D48E}" destId="{15A79CED-72F9-CB41-BEFE-F5C9E3E3D857}" srcOrd="1" destOrd="0" parTransId="{5F791533-0C4C-A144-98E1-AA50D22408B7}" sibTransId="{9347F0E2-19EF-8E44-BBA7-85494BA9A2E6}"/>
    <dgm:cxn modelId="{E25D2DF2-EE4D-8D45-99AA-1806F02F361F}" srcId="{5AAF41F7-BAA7-3D4D-9DA7-E383B739457A}" destId="{F88AE306-4779-7D4D-9D47-B414E8DC5241}" srcOrd="0" destOrd="0" parTransId="{20431C04-8FC6-7349-9851-E2FAF3AED0FC}" sibTransId="{10F51078-8F96-EC46-9F8E-60F5E501103D}"/>
    <dgm:cxn modelId="{7B199991-666A-0946-BC52-EBF2DC0B10C6}" type="presParOf" srcId="{AC82A70B-79AE-9C4B-8DD0-D1F3FB9E24AD}" destId="{A1A64547-38E1-BD43-9078-266BFCD5C055}" srcOrd="0" destOrd="0" presId="urn:microsoft.com/office/officeart/2005/8/layout/hList1"/>
    <dgm:cxn modelId="{EF512D23-69FF-1445-B56D-A09C391FC223}" type="presParOf" srcId="{A1A64547-38E1-BD43-9078-266BFCD5C055}" destId="{CB42D574-5D68-B04F-9BC9-6B4575287972}" srcOrd="0" destOrd="0" presId="urn:microsoft.com/office/officeart/2005/8/layout/hList1"/>
    <dgm:cxn modelId="{A7927E46-0B57-4243-A291-AFA67483FEA4}" type="presParOf" srcId="{A1A64547-38E1-BD43-9078-266BFCD5C055}" destId="{84F024B8-FDA4-0141-9673-FEF266A146CD}" srcOrd="1" destOrd="0" presId="urn:microsoft.com/office/officeart/2005/8/layout/hList1"/>
    <dgm:cxn modelId="{258A397F-450C-4944-ABD7-2E74584E33B8}" type="presParOf" srcId="{AC82A70B-79AE-9C4B-8DD0-D1F3FB9E24AD}" destId="{1ADFACA0-1158-1144-82A6-7A900C658558}" srcOrd="1" destOrd="0" presId="urn:microsoft.com/office/officeart/2005/8/layout/hList1"/>
    <dgm:cxn modelId="{49D30EAE-F74B-3440-9E73-FE8E3B8D7B80}" type="presParOf" srcId="{AC82A70B-79AE-9C4B-8DD0-D1F3FB9E24AD}" destId="{A56392FB-08FF-8B44-9DB2-F9BD7D26D807}" srcOrd="2" destOrd="0" presId="urn:microsoft.com/office/officeart/2005/8/layout/hList1"/>
    <dgm:cxn modelId="{91820484-5DE8-0A44-A2F6-3E4C1FFEA90D}" type="presParOf" srcId="{A56392FB-08FF-8B44-9DB2-F9BD7D26D807}" destId="{1698A88F-C12B-F147-86A6-41B0059A21C0}" srcOrd="0" destOrd="0" presId="urn:microsoft.com/office/officeart/2005/8/layout/hList1"/>
    <dgm:cxn modelId="{E6591BCF-50F0-B14C-98BA-5B23F97D2A40}" type="presParOf" srcId="{A56392FB-08FF-8B44-9DB2-F9BD7D26D807}" destId="{2896F883-584B-4A41-A22C-DE26C2277A0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F11F11-FA03-8740-A060-D41F990D08C7}" type="doc">
      <dgm:prSet loTypeId="urn:microsoft.com/office/officeart/2005/8/layout/radial4" loCatId="" qsTypeId="urn:microsoft.com/office/officeart/2005/8/quickstyle/simple1" qsCatId="simple" csTypeId="urn:microsoft.com/office/officeart/2005/8/colors/colorful3" csCatId="colorful" phldr="1"/>
      <dgm:spPr/>
      <dgm:t>
        <a:bodyPr/>
        <a:lstStyle/>
        <a:p>
          <a:endParaRPr lang="zh-CN" altLang="en-US"/>
        </a:p>
      </dgm:t>
    </dgm:pt>
    <dgm:pt modelId="{1B540556-B51E-6E4A-8C95-4FE02507138D}">
      <dgm:prSet phldrT="[文本]" custT="1"/>
      <dgm:spPr/>
      <dgm:t>
        <a:bodyPr/>
        <a:lstStyle/>
        <a:p>
          <a:r>
            <a:rPr lang="en-US" altLang="zh-CN" sz="2000"/>
            <a:t>Box test</a:t>
          </a:r>
          <a:endParaRPr lang="zh-CN" altLang="en-US" sz="2000"/>
        </a:p>
      </dgm:t>
    </dgm:pt>
    <dgm:pt modelId="{949F5C98-B586-B448-BA13-A15955D5A4DF}" type="parTrans" cxnId="{8941D12A-9446-FC45-BFEB-A89C84596DE0}">
      <dgm:prSet/>
      <dgm:spPr/>
      <dgm:t>
        <a:bodyPr/>
        <a:lstStyle/>
        <a:p>
          <a:endParaRPr lang="zh-CN" altLang="en-US"/>
        </a:p>
      </dgm:t>
    </dgm:pt>
    <dgm:pt modelId="{87531DF4-4ADF-FF45-A5EB-D93A2D6CA831}" type="sibTrans" cxnId="{8941D12A-9446-FC45-BFEB-A89C84596DE0}">
      <dgm:prSet/>
      <dgm:spPr/>
      <dgm:t>
        <a:bodyPr/>
        <a:lstStyle/>
        <a:p>
          <a:endParaRPr lang="zh-CN" altLang="en-US"/>
        </a:p>
      </dgm:t>
    </dgm:pt>
    <dgm:pt modelId="{14D32FBD-3D3B-7A43-90A1-A3711E823386}">
      <dgm:prSet phldrT="[文本]" custT="1"/>
      <dgm:spPr/>
      <dgm:t>
        <a:bodyPr/>
        <a:lstStyle/>
        <a:p>
          <a:r>
            <a:rPr lang="en-US" altLang="zh-CN" sz="2000"/>
            <a:t>AIC</a:t>
          </a:r>
          <a:endParaRPr lang="zh-CN" altLang="en-US" sz="2000"/>
        </a:p>
      </dgm:t>
    </dgm:pt>
    <dgm:pt modelId="{87EE3A29-3800-0A44-AEE0-932C575AA202}" type="parTrans" cxnId="{9943EC2C-6CCF-5A4A-89F1-B71F61C2DD1D}">
      <dgm:prSet/>
      <dgm:spPr/>
      <dgm:t>
        <a:bodyPr/>
        <a:lstStyle/>
        <a:p>
          <a:endParaRPr lang="zh-CN" altLang="en-US"/>
        </a:p>
      </dgm:t>
    </dgm:pt>
    <dgm:pt modelId="{4D7A1DCD-C933-D24C-95B4-8C91958FEF66}" type="sibTrans" cxnId="{9943EC2C-6CCF-5A4A-89F1-B71F61C2DD1D}">
      <dgm:prSet/>
      <dgm:spPr/>
      <dgm:t>
        <a:bodyPr/>
        <a:lstStyle/>
        <a:p>
          <a:endParaRPr lang="zh-CN" altLang="en-US"/>
        </a:p>
      </dgm:t>
    </dgm:pt>
    <dgm:pt modelId="{577B52F4-ACF5-A54F-82B2-7F6BCE502F38}">
      <dgm:prSet phldrT="[文本]" custT="1"/>
      <dgm:spPr/>
      <dgm:t>
        <a:bodyPr/>
        <a:lstStyle/>
        <a:p>
          <a:r>
            <a:rPr lang="en-US" sz="2000"/>
            <a:t>parsimony</a:t>
          </a:r>
          <a:endParaRPr lang="zh-CN" altLang="en-US" sz="2000"/>
        </a:p>
      </dgm:t>
    </dgm:pt>
    <dgm:pt modelId="{ADF64E06-BB92-5647-9B41-5B826E62A76E}" type="parTrans" cxnId="{B42A74D1-703F-5C43-B13C-02BEED4A6DE6}">
      <dgm:prSet/>
      <dgm:spPr/>
      <dgm:t>
        <a:bodyPr/>
        <a:lstStyle/>
        <a:p>
          <a:endParaRPr lang="zh-CN" altLang="en-US"/>
        </a:p>
      </dgm:t>
    </dgm:pt>
    <dgm:pt modelId="{49AAEF5E-02CE-A342-A536-62228BADB210}" type="sibTrans" cxnId="{B42A74D1-703F-5C43-B13C-02BEED4A6DE6}">
      <dgm:prSet/>
      <dgm:spPr/>
      <dgm:t>
        <a:bodyPr/>
        <a:lstStyle/>
        <a:p>
          <a:endParaRPr lang="zh-CN" altLang="en-US"/>
        </a:p>
      </dgm:t>
    </dgm:pt>
    <dgm:pt modelId="{B00D539A-E211-F14E-8345-6D0AE6205AA4}">
      <dgm:prSet phldrT="[文本]"/>
      <dgm:spPr/>
      <dgm:t>
        <a:bodyPr/>
        <a:lstStyle/>
        <a:p>
          <a:endParaRPr lang="zh-CN" altLang="en-US"/>
        </a:p>
      </dgm:t>
    </dgm:pt>
    <dgm:pt modelId="{1D5EE41A-9208-7044-81EA-2CA5E6A6FFB2}" type="parTrans" cxnId="{D4022E69-9A1A-2144-86C7-696F28147707}">
      <dgm:prSet/>
      <dgm:spPr/>
      <dgm:t>
        <a:bodyPr/>
        <a:lstStyle/>
        <a:p>
          <a:endParaRPr lang="zh-CN" altLang="en-US"/>
        </a:p>
      </dgm:t>
    </dgm:pt>
    <dgm:pt modelId="{F081F7D6-7535-0848-9B20-7E28AF7C7CA8}" type="sibTrans" cxnId="{D4022E69-9A1A-2144-86C7-696F28147707}">
      <dgm:prSet/>
      <dgm:spPr/>
      <dgm:t>
        <a:bodyPr/>
        <a:lstStyle/>
        <a:p>
          <a:endParaRPr lang="zh-CN" altLang="en-US"/>
        </a:p>
      </dgm:t>
    </dgm:pt>
    <dgm:pt modelId="{BB80B880-619A-5C43-A49D-7E5D2E03BCB3}" type="pres">
      <dgm:prSet presAssocID="{E8F11F11-FA03-8740-A060-D41F990D08C7}" presName="cycle" presStyleCnt="0">
        <dgm:presLayoutVars>
          <dgm:chMax val="1"/>
          <dgm:dir/>
          <dgm:animLvl val="ctr"/>
          <dgm:resizeHandles val="exact"/>
        </dgm:presLayoutVars>
      </dgm:prSet>
      <dgm:spPr/>
    </dgm:pt>
    <dgm:pt modelId="{A5B676D0-5934-CE4F-AC2F-9E99774C1E5E}" type="pres">
      <dgm:prSet presAssocID="{1B540556-B51E-6E4A-8C95-4FE02507138D}" presName="centerShape" presStyleLbl="node0" presStyleIdx="0" presStyleCnt="1"/>
      <dgm:spPr/>
    </dgm:pt>
    <dgm:pt modelId="{7AD9B9A9-64D8-494E-A948-F0736CE7086F}" type="pres">
      <dgm:prSet presAssocID="{87EE3A29-3800-0A44-AEE0-932C575AA202}" presName="parTrans" presStyleLbl="bgSibTrans2D1" presStyleIdx="0" presStyleCnt="2"/>
      <dgm:spPr/>
    </dgm:pt>
    <dgm:pt modelId="{2D559089-F10D-E941-A3B5-2D2C265197E8}" type="pres">
      <dgm:prSet presAssocID="{14D32FBD-3D3B-7A43-90A1-A3711E823386}" presName="node" presStyleLbl="node1" presStyleIdx="0" presStyleCnt="2">
        <dgm:presLayoutVars>
          <dgm:bulletEnabled val="1"/>
        </dgm:presLayoutVars>
      </dgm:prSet>
      <dgm:spPr/>
    </dgm:pt>
    <dgm:pt modelId="{6B23291F-DDC0-8741-8AA0-DB6FBE1FDDDA}" type="pres">
      <dgm:prSet presAssocID="{ADF64E06-BB92-5647-9B41-5B826E62A76E}" presName="parTrans" presStyleLbl="bgSibTrans2D1" presStyleIdx="1" presStyleCnt="2"/>
      <dgm:spPr/>
    </dgm:pt>
    <dgm:pt modelId="{61DF83AB-65F5-A143-913C-5E6D70C3F4D4}" type="pres">
      <dgm:prSet presAssocID="{577B52F4-ACF5-A54F-82B2-7F6BCE502F38}" presName="node" presStyleLbl="node1" presStyleIdx="1" presStyleCnt="2">
        <dgm:presLayoutVars>
          <dgm:bulletEnabled val="1"/>
        </dgm:presLayoutVars>
      </dgm:prSet>
      <dgm:spPr/>
    </dgm:pt>
  </dgm:ptLst>
  <dgm:cxnLst>
    <dgm:cxn modelId="{8941D12A-9446-FC45-BFEB-A89C84596DE0}" srcId="{E8F11F11-FA03-8740-A060-D41F990D08C7}" destId="{1B540556-B51E-6E4A-8C95-4FE02507138D}" srcOrd="0" destOrd="0" parTransId="{949F5C98-B586-B448-BA13-A15955D5A4DF}" sibTransId="{87531DF4-4ADF-FF45-A5EB-D93A2D6CA831}"/>
    <dgm:cxn modelId="{9943EC2C-6CCF-5A4A-89F1-B71F61C2DD1D}" srcId="{1B540556-B51E-6E4A-8C95-4FE02507138D}" destId="{14D32FBD-3D3B-7A43-90A1-A3711E823386}" srcOrd="0" destOrd="0" parTransId="{87EE3A29-3800-0A44-AEE0-932C575AA202}" sibTransId="{4D7A1DCD-C933-D24C-95B4-8C91958FEF66}"/>
    <dgm:cxn modelId="{3F5A6633-36E0-3642-8A0E-D8C26898D255}" type="presOf" srcId="{ADF64E06-BB92-5647-9B41-5B826E62A76E}" destId="{6B23291F-DDC0-8741-8AA0-DB6FBE1FDDDA}" srcOrd="0" destOrd="0" presId="urn:microsoft.com/office/officeart/2005/8/layout/radial4"/>
    <dgm:cxn modelId="{D4022E69-9A1A-2144-86C7-696F28147707}" srcId="{E8F11F11-FA03-8740-A060-D41F990D08C7}" destId="{B00D539A-E211-F14E-8345-6D0AE6205AA4}" srcOrd="1" destOrd="0" parTransId="{1D5EE41A-9208-7044-81EA-2CA5E6A6FFB2}" sibTransId="{F081F7D6-7535-0848-9B20-7E28AF7C7CA8}"/>
    <dgm:cxn modelId="{5E0CA177-D4CB-4D41-8C07-0D2B12870D5D}" type="presOf" srcId="{E8F11F11-FA03-8740-A060-D41F990D08C7}" destId="{BB80B880-619A-5C43-A49D-7E5D2E03BCB3}" srcOrd="0" destOrd="0" presId="urn:microsoft.com/office/officeart/2005/8/layout/radial4"/>
    <dgm:cxn modelId="{1CBFABB2-53B3-F942-A7D2-E93050506A4E}" type="presOf" srcId="{577B52F4-ACF5-A54F-82B2-7F6BCE502F38}" destId="{61DF83AB-65F5-A143-913C-5E6D70C3F4D4}" srcOrd="0" destOrd="0" presId="urn:microsoft.com/office/officeart/2005/8/layout/radial4"/>
    <dgm:cxn modelId="{3C5CC0BB-25C6-5E40-8104-5AB53D74A5DD}" type="presOf" srcId="{1B540556-B51E-6E4A-8C95-4FE02507138D}" destId="{A5B676D0-5934-CE4F-AC2F-9E99774C1E5E}" srcOrd="0" destOrd="0" presId="urn:microsoft.com/office/officeart/2005/8/layout/radial4"/>
    <dgm:cxn modelId="{DC0B31CA-3FF4-DE4C-ACB7-1926968B6E6B}" type="presOf" srcId="{87EE3A29-3800-0A44-AEE0-932C575AA202}" destId="{7AD9B9A9-64D8-494E-A948-F0736CE7086F}" srcOrd="0" destOrd="0" presId="urn:microsoft.com/office/officeart/2005/8/layout/radial4"/>
    <dgm:cxn modelId="{B42A74D1-703F-5C43-B13C-02BEED4A6DE6}" srcId="{1B540556-B51E-6E4A-8C95-4FE02507138D}" destId="{577B52F4-ACF5-A54F-82B2-7F6BCE502F38}" srcOrd="1" destOrd="0" parTransId="{ADF64E06-BB92-5647-9B41-5B826E62A76E}" sibTransId="{49AAEF5E-02CE-A342-A536-62228BADB210}"/>
    <dgm:cxn modelId="{3A2C5EF8-756A-644A-9E4B-C3CE9035313D}" type="presOf" srcId="{14D32FBD-3D3B-7A43-90A1-A3711E823386}" destId="{2D559089-F10D-E941-A3B5-2D2C265197E8}" srcOrd="0" destOrd="0" presId="urn:microsoft.com/office/officeart/2005/8/layout/radial4"/>
    <dgm:cxn modelId="{5D1307EB-967D-AF4A-A80A-7AF91859BF16}" type="presParOf" srcId="{BB80B880-619A-5C43-A49D-7E5D2E03BCB3}" destId="{A5B676D0-5934-CE4F-AC2F-9E99774C1E5E}" srcOrd="0" destOrd="0" presId="urn:microsoft.com/office/officeart/2005/8/layout/radial4"/>
    <dgm:cxn modelId="{EFA176E0-61B7-384B-9191-A27064DAC969}" type="presParOf" srcId="{BB80B880-619A-5C43-A49D-7E5D2E03BCB3}" destId="{7AD9B9A9-64D8-494E-A948-F0736CE7086F}" srcOrd="1" destOrd="0" presId="urn:microsoft.com/office/officeart/2005/8/layout/radial4"/>
    <dgm:cxn modelId="{5699B6D0-1845-BC4E-9E03-E4A6C228D24C}" type="presParOf" srcId="{BB80B880-619A-5C43-A49D-7E5D2E03BCB3}" destId="{2D559089-F10D-E941-A3B5-2D2C265197E8}" srcOrd="2" destOrd="0" presId="urn:microsoft.com/office/officeart/2005/8/layout/radial4"/>
    <dgm:cxn modelId="{E97EE122-401F-2A44-B6D3-E762DA1076C6}" type="presParOf" srcId="{BB80B880-619A-5C43-A49D-7E5D2E03BCB3}" destId="{6B23291F-DDC0-8741-8AA0-DB6FBE1FDDDA}" srcOrd="3" destOrd="0" presId="urn:microsoft.com/office/officeart/2005/8/layout/radial4"/>
    <dgm:cxn modelId="{774D078D-8783-B74E-A84B-425DA358C1F6}" type="presParOf" srcId="{BB80B880-619A-5C43-A49D-7E5D2E03BCB3}" destId="{61DF83AB-65F5-A143-913C-5E6D70C3F4D4}"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7C9279-EF7C-2A47-BBD8-30F28E3D951C}"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zh-CN" altLang="en-US"/>
        </a:p>
      </dgm:t>
    </dgm:pt>
    <dgm:pt modelId="{0471D6DF-55A7-CA42-958C-756A2F5D5170}">
      <dgm:prSet phldrT="[文本]" custT="1"/>
      <dgm:spPr/>
      <dgm:t>
        <a:bodyPr/>
        <a:lstStyle/>
        <a:p>
          <a:r>
            <a:rPr lang="en-US" altLang="zh-CN" sz="2800" b="1"/>
            <a:t>co-intervention</a:t>
          </a:r>
        </a:p>
        <a:p>
          <a:r>
            <a:rPr lang="zh-CN" altLang="en-US" sz="1600" b="0"/>
            <a:t> </a:t>
          </a:r>
          <a:r>
            <a:rPr lang="en-US" altLang="zh-CN" sz="1600" b="0"/>
            <a:t>can be ignored </a:t>
          </a:r>
        </a:p>
        <a:p>
          <a:endParaRPr lang="en-US" altLang="zh-CN" sz="2400" b="1"/>
        </a:p>
        <a:p>
          <a:endParaRPr lang="en-US" altLang="zh-CN" sz="2400" b="1"/>
        </a:p>
      </dgm:t>
    </dgm:pt>
    <dgm:pt modelId="{C5D90DBF-FB0B-EA45-8130-DABAC18A4066}" type="parTrans" cxnId="{5016E135-56F5-3747-8721-5492C16A09CC}">
      <dgm:prSet/>
      <dgm:spPr/>
      <dgm:t>
        <a:bodyPr/>
        <a:lstStyle/>
        <a:p>
          <a:endParaRPr lang="zh-CN" altLang="en-US"/>
        </a:p>
      </dgm:t>
    </dgm:pt>
    <dgm:pt modelId="{25CCBFF0-9E5F-9C4D-9F17-5D065B4DC10A}" type="sibTrans" cxnId="{5016E135-56F5-3747-8721-5492C16A09CC}">
      <dgm:prSet/>
      <dgm:spPr/>
      <dgm:t>
        <a:bodyPr/>
        <a:lstStyle/>
        <a:p>
          <a:endParaRPr lang="zh-CN" altLang="en-US"/>
        </a:p>
      </dgm:t>
    </dgm:pt>
    <dgm:pt modelId="{B8C8EB19-A24C-7644-B14E-761E2E17D4FB}">
      <dgm:prSet phldrT="[文本]" custT="1"/>
      <dgm:spPr/>
      <dgm:t>
        <a:bodyPr/>
        <a:lstStyle/>
        <a:p>
          <a:r>
            <a:rPr lang="en-US" altLang="zh-CN" sz="2800" b="1"/>
            <a:t>total population change</a:t>
          </a:r>
        </a:p>
        <a:p>
          <a:r>
            <a:rPr lang="en-US" altLang="zh-CN" sz="1600" b="0"/>
            <a:t>EG: </a:t>
          </a:r>
          <a:r>
            <a:rPr lang="de-CH" sz="1600" b="0" i="0"/>
            <a:t>Switzerland population + ~0.75% per year</a:t>
          </a:r>
          <a:r>
            <a:rPr lang="de-CH" sz="1000" b="0" i="0"/>
            <a:t>[1]</a:t>
          </a:r>
          <a:r>
            <a:rPr lang="de-CH" sz="1600" b="0" i="0"/>
            <a:t>. </a:t>
          </a:r>
        </a:p>
        <a:p>
          <a:endParaRPr lang="de-CH" altLang="zh-CN" sz="1600" b="0" i="0"/>
        </a:p>
        <a:p>
          <a:endParaRPr lang="zh-CN" altLang="en-US" sz="1600" b="0"/>
        </a:p>
      </dgm:t>
    </dgm:pt>
    <dgm:pt modelId="{6E70F690-225D-C244-A5F7-D396AAC7A073}" type="parTrans" cxnId="{6BC81FB6-E796-A842-834D-A52DF7F69162}">
      <dgm:prSet/>
      <dgm:spPr/>
      <dgm:t>
        <a:bodyPr/>
        <a:lstStyle/>
        <a:p>
          <a:endParaRPr lang="zh-CN" altLang="en-US"/>
        </a:p>
      </dgm:t>
    </dgm:pt>
    <dgm:pt modelId="{E3A01EBB-2A3E-9348-9406-CEA2AF94E4B4}" type="sibTrans" cxnId="{6BC81FB6-E796-A842-834D-A52DF7F69162}">
      <dgm:prSet/>
      <dgm:spPr/>
      <dgm:t>
        <a:bodyPr/>
        <a:lstStyle/>
        <a:p>
          <a:endParaRPr lang="zh-CN" altLang="en-US"/>
        </a:p>
      </dgm:t>
    </dgm:pt>
    <dgm:pt modelId="{641D4B0F-5072-E44D-AA71-B45F2039A998}">
      <dgm:prSet phldrT="[文本]" custT="1"/>
      <dgm:spPr/>
      <dgm:t>
        <a:bodyPr/>
        <a:lstStyle/>
        <a:p>
          <a:r>
            <a:rPr lang="en-US" altLang="zh-CN" sz="2800" b="1"/>
            <a:t>unstable policy &amp; strain</a:t>
          </a:r>
        </a:p>
        <a:p>
          <a:r>
            <a:rPr lang="en-US" altLang="zh-CN" sz="1600" b="0"/>
            <a:t>EG: delta, omicron</a:t>
          </a:r>
        </a:p>
        <a:p>
          <a:r>
            <a:rPr lang="de-CH" sz="1600" b="0" i="0"/>
            <a:t>Switzerland put in place stricter coronavirus measures(13.01.2021) </a:t>
          </a:r>
          <a:r>
            <a:rPr lang="de-CH" sz="1000" b="0" i="0"/>
            <a:t>[2]</a:t>
          </a:r>
        </a:p>
        <a:p>
          <a:r>
            <a:rPr lang="de-CH" altLang="zh-CN" sz="1600" b="0" i="0"/>
            <a:t>Israel partly(03.05.2020), fully)(17.05.2020) open school</a:t>
          </a:r>
          <a:r>
            <a:rPr lang="de-CH" altLang="zh-CN" sz="1000" b="0" i="0"/>
            <a:t>[3]</a:t>
          </a:r>
          <a:endParaRPr lang="en-US" altLang="zh-CN" sz="1000" b="0"/>
        </a:p>
        <a:p>
          <a:endParaRPr lang="zh-CN" altLang="en-US" sz="2400" b="1"/>
        </a:p>
      </dgm:t>
    </dgm:pt>
    <dgm:pt modelId="{2062F88A-F4A2-0845-80E9-A05D84862F9A}" type="parTrans" cxnId="{1B5279BB-E532-164E-B992-5C8F398F39F3}">
      <dgm:prSet/>
      <dgm:spPr/>
      <dgm:t>
        <a:bodyPr/>
        <a:lstStyle/>
        <a:p>
          <a:endParaRPr lang="zh-CN" altLang="en-US"/>
        </a:p>
      </dgm:t>
    </dgm:pt>
    <dgm:pt modelId="{75552333-85BB-DD4E-A2D4-3EA3C55B94C9}" type="sibTrans" cxnId="{1B5279BB-E532-164E-B992-5C8F398F39F3}">
      <dgm:prSet/>
      <dgm:spPr/>
      <dgm:t>
        <a:bodyPr/>
        <a:lstStyle/>
        <a:p>
          <a:endParaRPr lang="zh-CN" altLang="en-US"/>
        </a:p>
      </dgm:t>
    </dgm:pt>
    <dgm:pt modelId="{0ED0D492-DEEF-9B46-803A-5F9C31ED0D5A}">
      <dgm:prSet phldrT="[文本]" custT="1"/>
      <dgm:spPr/>
      <dgm:t>
        <a:bodyPr/>
        <a:lstStyle/>
        <a:p>
          <a:r>
            <a:rPr lang="en-US" altLang="zh-CN" sz="2800" b="1"/>
            <a:t>festivals &amp; holidays</a:t>
          </a:r>
        </a:p>
        <a:p>
          <a:r>
            <a:rPr lang="en-US" altLang="zh-CN" sz="1600" b="0"/>
            <a:t>EG: p9, </a:t>
          </a:r>
          <a:r>
            <a:rPr lang="de-CH" sz="1600" b="0" i="0"/>
            <a:t>Passover(April) </a:t>
          </a:r>
        </a:p>
        <a:p>
          <a:endParaRPr lang="de-CH" altLang="zh-CN" sz="1600" b="0" i="0"/>
        </a:p>
        <a:p>
          <a:endParaRPr lang="zh-CN" altLang="en-US" sz="1600" b="0"/>
        </a:p>
      </dgm:t>
    </dgm:pt>
    <dgm:pt modelId="{64AAE3F4-E1B2-DF4F-8611-F9018B0B7DC0}" type="parTrans" cxnId="{C65A16F6-ACC2-3F44-94E3-A9F568088974}">
      <dgm:prSet/>
      <dgm:spPr/>
      <dgm:t>
        <a:bodyPr/>
        <a:lstStyle/>
        <a:p>
          <a:endParaRPr lang="zh-CN" altLang="en-US"/>
        </a:p>
      </dgm:t>
    </dgm:pt>
    <dgm:pt modelId="{6330CEF7-236E-944F-A2CA-C24FBBF33FAC}" type="sibTrans" cxnId="{C65A16F6-ACC2-3F44-94E3-A9F568088974}">
      <dgm:prSet/>
      <dgm:spPr/>
      <dgm:t>
        <a:bodyPr/>
        <a:lstStyle/>
        <a:p>
          <a:endParaRPr lang="zh-CN" altLang="en-US"/>
        </a:p>
      </dgm:t>
    </dgm:pt>
    <dgm:pt modelId="{5592EE0E-1786-C842-8800-54905E50B1BF}" type="pres">
      <dgm:prSet presAssocID="{3D7C9279-EF7C-2A47-BBD8-30F28E3D951C}" presName="diagram" presStyleCnt="0">
        <dgm:presLayoutVars>
          <dgm:dir/>
          <dgm:resizeHandles val="exact"/>
        </dgm:presLayoutVars>
      </dgm:prSet>
      <dgm:spPr/>
    </dgm:pt>
    <dgm:pt modelId="{68746F03-DFA7-3C4C-81A2-03DF1FDD22C4}" type="pres">
      <dgm:prSet presAssocID="{0471D6DF-55A7-CA42-958C-756A2F5D5170}" presName="node" presStyleLbl="node1" presStyleIdx="0" presStyleCnt="4">
        <dgm:presLayoutVars>
          <dgm:bulletEnabled val="1"/>
        </dgm:presLayoutVars>
      </dgm:prSet>
      <dgm:spPr/>
    </dgm:pt>
    <dgm:pt modelId="{EE3D2C19-10A9-2F4E-9A89-10AB602CD00D}" type="pres">
      <dgm:prSet presAssocID="{25CCBFF0-9E5F-9C4D-9F17-5D065B4DC10A}" presName="sibTrans" presStyleCnt="0"/>
      <dgm:spPr/>
    </dgm:pt>
    <dgm:pt modelId="{B20E6FB5-07AA-6740-BED3-C5DAB0FD2766}" type="pres">
      <dgm:prSet presAssocID="{B8C8EB19-A24C-7644-B14E-761E2E17D4FB}" presName="node" presStyleLbl="node1" presStyleIdx="1" presStyleCnt="4">
        <dgm:presLayoutVars>
          <dgm:bulletEnabled val="1"/>
        </dgm:presLayoutVars>
      </dgm:prSet>
      <dgm:spPr/>
    </dgm:pt>
    <dgm:pt modelId="{9C5BD624-E6F1-AE4E-89B5-A48C396E76FD}" type="pres">
      <dgm:prSet presAssocID="{E3A01EBB-2A3E-9348-9406-CEA2AF94E4B4}" presName="sibTrans" presStyleCnt="0"/>
      <dgm:spPr/>
    </dgm:pt>
    <dgm:pt modelId="{6E6C43C5-AB5F-CC49-BD01-B09402200254}" type="pres">
      <dgm:prSet presAssocID="{641D4B0F-5072-E44D-AA71-B45F2039A998}" presName="node" presStyleLbl="node1" presStyleIdx="2" presStyleCnt="4">
        <dgm:presLayoutVars>
          <dgm:bulletEnabled val="1"/>
        </dgm:presLayoutVars>
      </dgm:prSet>
      <dgm:spPr/>
    </dgm:pt>
    <dgm:pt modelId="{F33A6494-9EF0-BC46-8298-3D68ED518790}" type="pres">
      <dgm:prSet presAssocID="{75552333-85BB-DD4E-A2D4-3EA3C55B94C9}" presName="sibTrans" presStyleCnt="0"/>
      <dgm:spPr/>
    </dgm:pt>
    <dgm:pt modelId="{3BFB95A4-4EEE-F844-A5E5-AA1E3B04AA2D}" type="pres">
      <dgm:prSet presAssocID="{0ED0D492-DEEF-9B46-803A-5F9C31ED0D5A}" presName="node" presStyleLbl="node1" presStyleIdx="3" presStyleCnt="4">
        <dgm:presLayoutVars>
          <dgm:bulletEnabled val="1"/>
        </dgm:presLayoutVars>
      </dgm:prSet>
      <dgm:spPr/>
    </dgm:pt>
  </dgm:ptLst>
  <dgm:cxnLst>
    <dgm:cxn modelId="{C600BA32-25B2-F84C-A8D2-873BC0984FF4}" type="presOf" srcId="{641D4B0F-5072-E44D-AA71-B45F2039A998}" destId="{6E6C43C5-AB5F-CC49-BD01-B09402200254}" srcOrd="0" destOrd="0" presId="urn:microsoft.com/office/officeart/2005/8/layout/default"/>
    <dgm:cxn modelId="{5016E135-56F5-3747-8721-5492C16A09CC}" srcId="{3D7C9279-EF7C-2A47-BBD8-30F28E3D951C}" destId="{0471D6DF-55A7-CA42-958C-756A2F5D5170}" srcOrd="0" destOrd="0" parTransId="{C5D90DBF-FB0B-EA45-8130-DABAC18A4066}" sibTransId="{25CCBFF0-9E5F-9C4D-9F17-5D065B4DC10A}"/>
    <dgm:cxn modelId="{A70C6F3A-AE87-7A4D-8866-0FEBAFA07538}" type="presOf" srcId="{B8C8EB19-A24C-7644-B14E-761E2E17D4FB}" destId="{B20E6FB5-07AA-6740-BED3-C5DAB0FD2766}" srcOrd="0" destOrd="0" presId="urn:microsoft.com/office/officeart/2005/8/layout/default"/>
    <dgm:cxn modelId="{EEDA4151-7DA1-A646-AED9-A18AF1C26FEF}" type="presOf" srcId="{0471D6DF-55A7-CA42-958C-756A2F5D5170}" destId="{68746F03-DFA7-3C4C-81A2-03DF1FDD22C4}" srcOrd="0" destOrd="0" presId="urn:microsoft.com/office/officeart/2005/8/layout/default"/>
    <dgm:cxn modelId="{6BC81FB6-E796-A842-834D-A52DF7F69162}" srcId="{3D7C9279-EF7C-2A47-BBD8-30F28E3D951C}" destId="{B8C8EB19-A24C-7644-B14E-761E2E17D4FB}" srcOrd="1" destOrd="0" parTransId="{6E70F690-225D-C244-A5F7-D396AAC7A073}" sibTransId="{E3A01EBB-2A3E-9348-9406-CEA2AF94E4B4}"/>
    <dgm:cxn modelId="{1B5279BB-E532-164E-B992-5C8F398F39F3}" srcId="{3D7C9279-EF7C-2A47-BBD8-30F28E3D951C}" destId="{641D4B0F-5072-E44D-AA71-B45F2039A998}" srcOrd="2" destOrd="0" parTransId="{2062F88A-F4A2-0845-80E9-A05D84862F9A}" sibTransId="{75552333-85BB-DD4E-A2D4-3EA3C55B94C9}"/>
    <dgm:cxn modelId="{541236E6-5189-104D-BBBE-4F23E1032393}" type="presOf" srcId="{3D7C9279-EF7C-2A47-BBD8-30F28E3D951C}" destId="{5592EE0E-1786-C842-8800-54905E50B1BF}" srcOrd="0" destOrd="0" presId="urn:microsoft.com/office/officeart/2005/8/layout/default"/>
    <dgm:cxn modelId="{3171DAF3-80C2-F94F-AA17-1A5D8B1A027D}" type="presOf" srcId="{0ED0D492-DEEF-9B46-803A-5F9C31ED0D5A}" destId="{3BFB95A4-4EEE-F844-A5E5-AA1E3B04AA2D}" srcOrd="0" destOrd="0" presId="urn:microsoft.com/office/officeart/2005/8/layout/default"/>
    <dgm:cxn modelId="{C65A16F6-ACC2-3F44-94E3-A9F568088974}" srcId="{3D7C9279-EF7C-2A47-BBD8-30F28E3D951C}" destId="{0ED0D492-DEEF-9B46-803A-5F9C31ED0D5A}" srcOrd="3" destOrd="0" parTransId="{64AAE3F4-E1B2-DF4F-8611-F9018B0B7DC0}" sibTransId="{6330CEF7-236E-944F-A2CA-C24FBBF33FAC}"/>
    <dgm:cxn modelId="{D5D5031A-2191-8543-B3C0-9CFB780555B0}" type="presParOf" srcId="{5592EE0E-1786-C842-8800-54905E50B1BF}" destId="{68746F03-DFA7-3C4C-81A2-03DF1FDD22C4}" srcOrd="0" destOrd="0" presId="urn:microsoft.com/office/officeart/2005/8/layout/default"/>
    <dgm:cxn modelId="{49062D6E-540F-C945-B5C9-2968E141A216}" type="presParOf" srcId="{5592EE0E-1786-C842-8800-54905E50B1BF}" destId="{EE3D2C19-10A9-2F4E-9A89-10AB602CD00D}" srcOrd="1" destOrd="0" presId="urn:microsoft.com/office/officeart/2005/8/layout/default"/>
    <dgm:cxn modelId="{4712CA7F-33E5-1B45-880A-A120C1A2DCBE}" type="presParOf" srcId="{5592EE0E-1786-C842-8800-54905E50B1BF}" destId="{B20E6FB5-07AA-6740-BED3-C5DAB0FD2766}" srcOrd="2" destOrd="0" presId="urn:microsoft.com/office/officeart/2005/8/layout/default"/>
    <dgm:cxn modelId="{A5681317-49A5-C345-B927-7A0BC0FAEBF3}" type="presParOf" srcId="{5592EE0E-1786-C842-8800-54905E50B1BF}" destId="{9C5BD624-E6F1-AE4E-89B5-A48C396E76FD}" srcOrd="3" destOrd="0" presId="urn:microsoft.com/office/officeart/2005/8/layout/default"/>
    <dgm:cxn modelId="{54500B50-FDA7-B347-911A-F0A90DF9F4D8}" type="presParOf" srcId="{5592EE0E-1786-C842-8800-54905E50B1BF}" destId="{6E6C43C5-AB5F-CC49-BD01-B09402200254}" srcOrd="4" destOrd="0" presId="urn:microsoft.com/office/officeart/2005/8/layout/default"/>
    <dgm:cxn modelId="{CC6567BC-B0D1-614B-8DB9-BF6D3A58EF08}" type="presParOf" srcId="{5592EE0E-1786-C842-8800-54905E50B1BF}" destId="{F33A6494-9EF0-BC46-8298-3D68ED518790}" srcOrd="5" destOrd="0" presId="urn:microsoft.com/office/officeart/2005/8/layout/default"/>
    <dgm:cxn modelId="{7CAF41A0-9962-2E4E-A982-A64D854C9702}" type="presParOf" srcId="{5592EE0E-1786-C842-8800-54905E50B1BF}" destId="{3BFB95A4-4EEE-F844-A5E5-AA1E3B04AA2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05EB0-14C0-D24C-AF87-A87D5DC248CB}">
      <dsp:nvSpPr>
        <dsp:cNvPr id="0" name=""/>
        <dsp:cNvSpPr/>
      </dsp:nvSpPr>
      <dsp:spPr>
        <a:xfrm>
          <a:off x="7595" y="27399"/>
          <a:ext cx="5120686" cy="892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altLang="zh-CN" sz="2800" b="1" kern="1200"/>
            <a:t>segment regression</a:t>
          </a:r>
          <a:endParaRPr lang="zh-CN" altLang="en-US" sz="2800" b="1" kern="1200"/>
        </a:p>
      </dsp:txBody>
      <dsp:txXfrm>
        <a:off x="7595" y="27399"/>
        <a:ext cx="5120686" cy="892800"/>
      </dsp:txXfrm>
    </dsp:sp>
    <dsp:sp modelId="{AF078809-2D6E-7749-B19E-4E107B237E86}">
      <dsp:nvSpPr>
        <dsp:cNvPr id="0" name=""/>
        <dsp:cNvSpPr/>
      </dsp:nvSpPr>
      <dsp:spPr>
        <a:xfrm>
          <a:off x="28430" y="895672"/>
          <a:ext cx="5125024" cy="17019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a:t>trends</a:t>
          </a:r>
          <a:endParaRPr lang="zh-CN" altLang="en-US" sz="2000" kern="1200"/>
        </a:p>
        <a:p>
          <a:pPr marL="228600" lvl="1" indent="-228600" algn="l" defTabSz="889000">
            <a:lnSpc>
              <a:spcPct val="90000"/>
            </a:lnSpc>
            <a:spcBef>
              <a:spcPct val="0"/>
            </a:spcBef>
            <a:spcAft>
              <a:spcPct val="15000"/>
            </a:spcAft>
            <a:buChar char="•"/>
          </a:pPr>
          <a:r>
            <a:rPr lang="en-US" altLang="zh-CN" sz="2000" kern="1200"/>
            <a:t>type of impact</a:t>
          </a:r>
          <a:endParaRPr lang="zh-CN" altLang="en-US" sz="2000" kern="1200"/>
        </a:p>
        <a:p>
          <a:pPr marL="342900" lvl="2" indent="-171450" algn="l" defTabSz="800100">
            <a:lnSpc>
              <a:spcPct val="90000"/>
            </a:lnSpc>
            <a:spcBef>
              <a:spcPct val="0"/>
            </a:spcBef>
            <a:spcAft>
              <a:spcPct val="15000"/>
            </a:spcAft>
            <a:buChar char="•"/>
          </a:pPr>
          <a:r>
            <a:rPr lang="en-US" altLang="zh-CN" sz="1800" kern="1200"/>
            <a:t>step change</a:t>
          </a:r>
          <a:endParaRPr lang="zh-CN" altLang="en-US" sz="1800" kern="1200"/>
        </a:p>
        <a:p>
          <a:pPr marL="342900" lvl="2" indent="-171450" algn="l" defTabSz="800100">
            <a:lnSpc>
              <a:spcPct val="90000"/>
            </a:lnSpc>
            <a:spcBef>
              <a:spcPct val="0"/>
            </a:spcBef>
            <a:spcAft>
              <a:spcPct val="15000"/>
            </a:spcAft>
            <a:buChar char="•"/>
          </a:pPr>
          <a:r>
            <a:rPr lang="en-US" altLang="zh-CN" sz="1800" kern="1200"/>
            <a:t>ramp</a:t>
          </a:r>
          <a:endParaRPr lang="zh-CN" altLang="en-US" sz="1800" kern="1200"/>
        </a:p>
        <a:p>
          <a:pPr marL="228600" lvl="1" indent="-228600" algn="l" defTabSz="889000">
            <a:lnSpc>
              <a:spcPct val="90000"/>
            </a:lnSpc>
            <a:spcBef>
              <a:spcPct val="0"/>
            </a:spcBef>
            <a:spcAft>
              <a:spcPct val="15000"/>
            </a:spcAft>
            <a:buChar char="•"/>
          </a:pPr>
          <a:r>
            <a:rPr lang="en-US" altLang="zh-CN" sz="2000" kern="1200"/>
            <a:t>time &amp; delay of intervention</a:t>
          </a:r>
          <a:endParaRPr lang="zh-CN" altLang="en-US" sz="2000" kern="1200"/>
        </a:p>
      </dsp:txBody>
      <dsp:txXfrm>
        <a:off x="28430" y="895672"/>
        <a:ext cx="5125024" cy="1701900"/>
      </dsp:txXfrm>
    </dsp:sp>
    <dsp:sp modelId="{24CB6D4F-0253-9F43-8D85-397FB2D531B2}">
      <dsp:nvSpPr>
        <dsp:cNvPr id="0" name=""/>
        <dsp:cNvSpPr/>
      </dsp:nvSpPr>
      <dsp:spPr>
        <a:xfrm>
          <a:off x="5836781" y="1436"/>
          <a:ext cx="5044861" cy="892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altLang="zh-CN" sz="2800" b="1" kern="1200"/>
            <a:t>ARIMA</a:t>
          </a:r>
          <a:endParaRPr lang="zh-CN" altLang="en-US" sz="2800" b="1" kern="1200"/>
        </a:p>
      </dsp:txBody>
      <dsp:txXfrm>
        <a:off x="5836781" y="1436"/>
        <a:ext cx="5044861" cy="892800"/>
      </dsp:txXfrm>
    </dsp:sp>
    <dsp:sp modelId="{B52392F9-9AA2-6344-8BA7-236125EEF0F0}">
      <dsp:nvSpPr>
        <dsp:cNvPr id="0" name=""/>
        <dsp:cNvSpPr/>
      </dsp:nvSpPr>
      <dsp:spPr>
        <a:xfrm>
          <a:off x="5842258" y="895672"/>
          <a:ext cx="5044861" cy="17019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a:latin typeface="Arial"/>
              <a:ea typeface="微软雅黑"/>
            </a:rPr>
            <a:t>seasonality</a:t>
          </a:r>
          <a:endParaRPr lang="zh-CN" altLang="en-US" sz="2000" kern="1200"/>
        </a:p>
        <a:p>
          <a:pPr marL="228600" lvl="1" indent="-228600" algn="l" defTabSz="889000">
            <a:lnSpc>
              <a:spcPct val="90000"/>
            </a:lnSpc>
            <a:spcBef>
              <a:spcPct val="0"/>
            </a:spcBef>
            <a:spcAft>
              <a:spcPct val="15000"/>
            </a:spcAft>
            <a:buChar char="•"/>
          </a:pPr>
          <a:r>
            <a:rPr lang="en-US" altLang="zh-CN" sz="2000" kern="1200"/>
            <a:t>autocorrelation</a:t>
          </a:r>
          <a:endParaRPr lang="zh-CN" altLang="en-US" sz="2000" kern="1200"/>
        </a:p>
      </dsp:txBody>
      <dsp:txXfrm>
        <a:off x="5842258" y="895672"/>
        <a:ext cx="5044861" cy="1701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A7366-EAD9-4B42-80A8-68E08E76EF5A}">
      <dsp:nvSpPr>
        <dsp:cNvPr id="0" name=""/>
        <dsp:cNvSpPr/>
      </dsp:nvSpPr>
      <dsp:spPr>
        <a:xfrm>
          <a:off x="1227648" y="810"/>
          <a:ext cx="2692905" cy="1615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start date : 09.04.2017</a:t>
          </a:r>
        </a:p>
        <a:p>
          <a:pPr marL="0" lvl="0" indent="0" algn="ctr" defTabSz="889000">
            <a:lnSpc>
              <a:spcPct val="90000"/>
            </a:lnSpc>
            <a:spcBef>
              <a:spcPct val="0"/>
            </a:spcBef>
            <a:spcAft>
              <a:spcPct val="35000"/>
            </a:spcAft>
            <a:buNone/>
          </a:pPr>
          <a:r>
            <a:rPr lang="en-US" altLang="zh-CN" sz="1400" i="1" kern="1200"/>
            <a:t>google trend collection systems change, 2016</a:t>
          </a:r>
        </a:p>
        <a:p>
          <a:pPr marL="0" lvl="0" indent="0" algn="ctr" defTabSz="889000">
            <a:lnSpc>
              <a:spcPct val="90000"/>
            </a:lnSpc>
            <a:spcBef>
              <a:spcPct val="0"/>
            </a:spcBef>
            <a:spcAft>
              <a:spcPct val="35000"/>
            </a:spcAft>
            <a:buNone/>
          </a:pPr>
          <a:r>
            <a:rPr lang="en-US" altLang="zh-CN" sz="1400" i="1" kern="1200"/>
            <a:t>zoom release, 2011</a:t>
          </a:r>
        </a:p>
      </dsp:txBody>
      <dsp:txXfrm>
        <a:off x="1227648" y="810"/>
        <a:ext cx="2692905" cy="1615743"/>
      </dsp:txXfrm>
    </dsp:sp>
    <dsp:sp modelId="{C58457E8-8703-7B41-8BD8-130D21854FF6}">
      <dsp:nvSpPr>
        <dsp:cNvPr id="0" name=""/>
        <dsp:cNvSpPr/>
      </dsp:nvSpPr>
      <dsp:spPr>
        <a:xfrm>
          <a:off x="4189844" y="810"/>
          <a:ext cx="2692905" cy="1615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a:t>event date : 16.03.2020</a:t>
          </a:r>
        </a:p>
        <a:p>
          <a:pPr marL="0" lvl="0" indent="0" algn="ctr" defTabSz="800100">
            <a:lnSpc>
              <a:spcPct val="90000"/>
            </a:lnSpc>
            <a:spcBef>
              <a:spcPct val="0"/>
            </a:spcBef>
            <a:spcAft>
              <a:spcPct val="35000"/>
            </a:spcAft>
            <a:buNone/>
          </a:pPr>
          <a:r>
            <a:rPr lang="en-US" altLang="zh-CN" sz="1000" kern="1200"/>
            <a:t>[1]</a:t>
          </a:r>
          <a:endParaRPr lang="zh-CN" altLang="en-US" sz="1000" kern="1200"/>
        </a:p>
      </dsp:txBody>
      <dsp:txXfrm>
        <a:off x="4189844" y="810"/>
        <a:ext cx="2692905" cy="1615743"/>
      </dsp:txXfrm>
    </dsp:sp>
    <dsp:sp modelId="{67F8E540-ED7B-D94A-B040-9B1DFFE283B5}">
      <dsp:nvSpPr>
        <dsp:cNvPr id="0" name=""/>
        <dsp:cNvSpPr/>
      </dsp:nvSpPr>
      <dsp:spPr>
        <a:xfrm>
          <a:off x="1227648" y="1885844"/>
          <a:ext cx="2692905" cy="1615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delay : no delay</a:t>
          </a:r>
        </a:p>
        <a:p>
          <a:pPr marL="0" lvl="0" indent="0" algn="ctr" defTabSz="889000">
            <a:lnSpc>
              <a:spcPct val="90000"/>
            </a:lnSpc>
            <a:spcBef>
              <a:spcPct val="0"/>
            </a:spcBef>
            <a:spcAft>
              <a:spcPct val="35000"/>
            </a:spcAft>
            <a:buNone/>
          </a:pPr>
          <a:r>
            <a:rPr lang="en-US" altLang="zh-CN" sz="1400" i="1" kern="1200"/>
            <a:t>personal experience </a:t>
          </a:r>
          <a:endParaRPr lang="zh-CN" altLang="en-US" sz="1400" i="1" kern="1200"/>
        </a:p>
      </dsp:txBody>
      <dsp:txXfrm>
        <a:off x="1227648" y="1885844"/>
        <a:ext cx="2692905" cy="1615743"/>
      </dsp:txXfrm>
    </dsp:sp>
    <dsp:sp modelId="{8D26C7F6-A300-5B46-B468-8C763E0E8C3F}">
      <dsp:nvSpPr>
        <dsp:cNvPr id="0" name=""/>
        <dsp:cNvSpPr/>
      </dsp:nvSpPr>
      <dsp:spPr>
        <a:xfrm>
          <a:off x="4189844" y="1885844"/>
          <a:ext cx="2692905" cy="1615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end date : before 2022</a:t>
          </a:r>
        </a:p>
        <a:p>
          <a:pPr marL="0" lvl="0" indent="0" algn="ctr" defTabSz="889000">
            <a:lnSpc>
              <a:spcPct val="90000"/>
            </a:lnSpc>
            <a:spcBef>
              <a:spcPct val="0"/>
            </a:spcBef>
            <a:spcAft>
              <a:spcPct val="35000"/>
            </a:spcAft>
            <a:buNone/>
          </a:pPr>
          <a:r>
            <a:rPr lang="en-US" altLang="zh-CN" sz="1100" kern="1200"/>
            <a:t>[2,3,4</a:t>
          </a:r>
          <a:r>
            <a:rPr lang="en-US" altLang="zh-CN" sz="1000" kern="1200"/>
            <a:t>] </a:t>
          </a:r>
          <a:endParaRPr lang="zh-CN" altLang="en-US" sz="2000" kern="1200"/>
        </a:p>
      </dsp:txBody>
      <dsp:txXfrm>
        <a:off x="4189844" y="1885844"/>
        <a:ext cx="2692905" cy="1615743"/>
      </dsp:txXfrm>
    </dsp:sp>
    <dsp:sp modelId="{C5B6F381-EE61-814B-9C01-3CCAF45E7D6E}">
      <dsp:nvSpPr>
        <dsp:cNvPr id="0" name=""/>
        <dsp:cNvSpPr/>
      </dsp:nvSpPr>
      <dsp:spPr>
        <a:xfrm>
          <a:off x="1227648" y="3770878"/>
          <a:ext cx="2692905" cy="1615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granularity : by week</a:t>
          </a:r>
        </a:p>
        <a:p>
          <a:pPr marL="0" lvl="0" indent="0" algn="ctr" defTabSz="889000">
            <a:lnSpc>
              <a:spcPct val="90000"/>
            </a:lnSpc>
            <a:spcBef>
              <a:spcPct val="0"/>
            </a:spcBef>
            <a:spcAft>
              <a:spcPct val="35000"/>
            </a:spcAft>
            <a:buNone/>
          </a:pPr>
          <a:r>
            <a:rPr lang="en-US" altLang="zh-CN" sz="1400" i="1" kern="1200"/>
            <a:t>happen in the middle of March</a:t>
          </a:r>
          <a:endParaRPr lang="zh-CN" altLang="en-US" sz="1400" i="1" kern="1200"/>
        </a:p>
      </dsp:txBody>
      <dsp:txXfrm>
        <a:off x="1227648" y="3770878"/>
        <a:ext cx="2692905" cy="1615743"/>
      </dsp:txXfrm>
    </dsp:sp>
    <dsp:sp modelId="{E75DAB5E-A016-B847-838C-6BE7BEE21899}">
      <dsp:nvSpPr>
        <dsp:cNvPr id="0" name=""/>
        <dsp:cNvSpPr/>
      </dsp:nvSpPr>
      <dsp:spPr>
        <a:xfrm>
          <a:off x="4189844" y="3770878"/>
          <a:ext cx="2692905" cy="1615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location : Switzerland</a:t>
          </a:r>
        </a:p>
        <a:p>
          <a:pPr marL="0" lvl="0" indent="0" algn="ctr" defTabSz="889000">
            <a:lnSpc>
              <a:spcPct val="90000"/>
            </a:lnSpc>
            <a:spcBef>
              <a:spcPct val="0"/>
            </a:spcBef>
            <a:spcAft>
              <a:spcPct val="35000"/>
            </a:spcAft>
            <a:buNone/>
          </a:pPr>
          <a:r>
            <a:rPr lang="en-US" altLang="zh-CN" sz="1400" i="1" kern="1200"/>
            <a:t>consistent policy</a:t>
          </a:r>
          <a:endParaRPr lang="zh-CN" altLang="en-US" sz="1400" i="1" kern="1200"/>
        </a:p>
      </dsp:txBody>
      <dsp:txXfrm>
        <a:off x="4189844" y="3770878"/>
        <a:ext cx="2692905" cy="16157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E3647-9028-904A-A5DD-86EC8F88E9F6}">
      <dsp:nvSpPr>
        <dsp:cNvPr id="0" name=""/>
        <dsp:cNvSpPr/>
      </dsp:nvSpPr>
      <dsp:spPr>
        <a:xfrm>
          <a:off x="30" y="5906"/>
          <a:ext cx="2890724" cy="633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CN" sz="1600" kern="1200"/>
            <a:t>Is it appropriate to use ITSA?</a:t>
          </a:r>
          <a:endParaRPr lang="zh-CN" altLang="en-US" sz="1600" kern="1200"/>
        </a:p>
      </dsp:txBody>
      <dsp:txXfrm>
        <a:off x="30" y="5906"/>
        <a:ext cx="2890724" cy="633600"/>
      </dsp:txXfrm>
    </dsp:sp>
    <dsp:sp modelId="{7D5A0B0F-8DF7-A84B-B596-3569829226C9}">
      <dsp:nvSpPr>
        <dsp:cNvPr id="0" name=""/>
        <dsp:cNvSpPr/>
      </dsp:nvSpPr>
      <dsp:spPr>
        <a:xfrm>
          <a:off x="30" y="639506"/>
          <a:ext cx="2890724" cy="114740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a:t>clear event date</a:t>
          </a:r>
          <a:endParaRPr lang="zh-CN" altLang="en-US" sz="1400" kern="1200"/>
        </a:p>
        <a:p>
          <a:pPr marL="114300" lvl="1" indent="-114300" algn="l" defTabSz="622300">
            <a:lnSpc>
              <a:spcPct val="90000"/>
            </a:lnSpc>
            <a:spcBef>
              <a:spcPct val="0"/>
            </a:spcBef>
            <a:spcAft>
              <a:spcPct val="15000"/>
            </a:spcAft>
            <a:buChar char="•"/>
          </a:pPr>
          <a:r>
            <a:rPr lang="en-US" altLang="zh-CN" sz="1400" kern="1200"/>
            <a:t>policy researches</a:t>
          </a:r>
          <a:endParaRPr lang="zh-CN" altLang="en-US" sz="1400" kern="1200"/>
        </a:p>
      </dsp:txBody>
      <dsp:txXfrm>
        <a:off x="30" y="639506"/>
        <a:ext cx="2890724" cy="1147409"/>
      </dsp:txXfrm>
    </dsp:sp>
    <dsp:sp modelId="{7FA22833-EE10-B045-B616-81CB4F2F03D9}">
      <dsp:nvSpPr>
        <dsp:cNvPr id="0" name=""/>
        <dsp:cNvSpPr/>
      </dsp:nvSpPr>
      <dsp:spPr>
        <a:xfrm>
          <a:off x="3295455" y="5906"/>
          <a:ext cx="2890724" cy="633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CN" sz="1600" kern="1200"/>
            <a:t>What is shape of impact here?</a:t>
          </a:r>
          <a:endParaRPr lang="zh-CN" altLang="en-US" sz="1600" kern="1200"/>
        </a:p>
      </dsp:txBody>
      <dsp:txXfrm>
        <a:off x="3295455" y="5906"/>
        <a:ext cx="2890724" cy="633600"/>
      </dsp:txXfrm>
    </dsp:sp>
    <dsp:sp modelId="{9DA9168E-0463-4442-8E73-F84BE01FB270}">
      <dsp:nvSpPr>
        <dsp:cNvPr id="0" name=""/>
        <dsp:cNvSpPr/>
      </dsp:nvSpPr>
      <dsp:spPr>
        <a:xfrm>
          <a:off x="3295455" y="639506"/>
          <a:ext cx="2890724" cy="114740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a:t>step : immediately effective policy with impact on long-term habits</a:t>
          </a:r>
          <a:endParaRPr lang="zh-CN" altLang="en-US" sz="1400" kern="1200"/>
        </a:p>
        <a:p>
          <a:pPr marL="114300" lvl="1" indent="-114300" algn="l" defTabSz="622300">
            <a:lnSpc>
              <a:spcPct val="90000"/>
            </a:lnSpc>
            <a:spcBef>
              <a:spcPct val="0"/>
            </a:spcBef>
            <a:spcAft>
              <a:spcPct val="15000"/>
            </a:spcAft>
            <a:buChar char="•"/>
          </a:pPr>
          <a:r>
            <a:rPr lang="en-US" altLang="zh-CN" sz="1400" kern="1200"/>
            <a:t>ramp : demand for search drops to reasonable value</a:t>
          </a:r>
          <a:endParaRPr lang="zh-CN" altLang="en-US" sz="1400" kern="1200"/>
        </a:p>
      </dsp:txBody>
      <dsp:txXfrm>
        <a:off x="3295455" y="639506"/>
        <a:ext cx="2890724" cy="11474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2D574-5D68-B04F-9BC9-6B4575287972}">
      <dsp:nvSpPr>
        <dsp:cNvPr id="0" name=""/>
        <dsp:cNvSpPr/>
      </dsp:nvSpPr>
      <dsp:spPr>
        <a:xfrm>
          <a:off x="39" y="5566"/>
          <a:ext cx="3798093" cy="777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altLang="zh-CN" sz="2000" kern="1200"/>
            <a:t>Should we apply log-transform? </a:t>
          </a:r>
          <a:endParaRPr lang="zh-CN" altLang="en-US" sz="2000" kern="1200"/>
        </a:p>
      </dsp:txBody>
      <dsp:txXfrm>
        <a:off x="39" y="5566"/>
        <a:ext cx="3798093" cy="777600"/>
      </dsp:txXfrm>
    </dsp:sp>
    <dsp:sp modelId="{84F024B8-FDA4-0141-9673-FEF266A146CD}">
      <dsp:nvSpPr>
        <dsp:cNvPr id="0" name=""/>
        <dsp:cNvSpPr/>
      </dsp:nvSpPr>
      <dsp:spPr>
        <a:xfrm>
          <a:off x="39" y="783166"/>
          <a:ext cx="3798093" cy="11858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de-CH" sz="1600" b="0" i="0" kern="1200"/>
            <a:t>heteroscedasticity </a:t>
          </a:r>
          <a:endParaRPr lang="zh-CN" altLang="en-US" sz="1600" kern="1200"/>
        </a:p>
        <a:p>
          <a:pPr marL="171450" lvl="1" indent="-171450" algn="l" defTabSz="711200">
            <a:lnSpc>
              <a:spcPct val="90000"/>
            </a:lnSpc>
            <a:spcBef>
              <a:spcPct val="0"/>
            </a:spcBef>
            <a:spcAft>
              <a:spcPct val="15000"/>
            </a:spcAft>
            <a:buChar char="•"/>
          </a:pPr>
          <a:r>
            <a:rPr lang="en-US" altLang="zh-CN" sz="1600" kern="1200"/>
            <a:t>large absolute difference</a:t>
          </a:r>
          <a:endParaRPr lang="zh-CN" altLang="en-US" sz="1600" kern="1200"/>
        </a:p>
      </dsp:txBody>
      <dsp:txXfrm>
        <a:off x="39" y="783166"/>
        <a:ext cx="3798093" cy="1185840"/>
      </dsp:txXfrm>
    </dsp:sp>
    <dsp:sp modelId="{1698A88F-C12B-F147-86A6-41B0059A21C0}">
      <dsp:nvSpPr>
        <dsp:cNvPr id="0" name=""/>
        <dsp:cNvSpPr/>
      </dsp:nvSpPr>
      <dsp:spPr>
        <a:xfrm>
          <a:off x="4329866" y="5566"/>
          <a:ext cx="3798093" cy="777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altLang="zh-CN" sz="2000" kern="1200"/>
            <a:t>Should we use Gaussian or Poisson distribution for error? </a:t>
          </a:r>
          <a:endParaRPr lang="zh-CN" altLang="en-US" sz="2000" kern="1200"/>
        </a:p>
      </dsp:txBody>
      <dsp:txXfrm>
        <a:off x="4329866" y="5566"/>
        <a:ext cx="3798093" cy="777600"/>
      </dsp:txXfrm>
    </dsp:sp>
    <dsp:sp modelId="{2896F883-584B-4A41-A22C-DE26C2277A0E}">
      <dsp:nvSpPr>
        <dsp:cNvPr id="0" name=""/>
        <dsp:cNvSpPr/>
      </dsp:nvSpPr>
      <dsp:spPr>
        <a:xfrm>
          <a:off x="4329866" y="783166"/>
          <a:ext cx="3798093" cy="118584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zh-CN" sz="1600" kern="1200"/>
            <a:t>log-transformation</a:t>
          </a:r>
          <a:r>
            <a:rPr lang="en-US" altLang="zh-CN" sz="800" kern="1200"/>
            <a:t>(</a:t>
          </a:r>
          <a:r>
            <a:rPr kumimoji="1" lang="de-CH" altLang="zh-CN" sz="800" kern="1200"/>
            <a:t>Introductory Econometrics, Wooldridge</a:t>
          </a:r>
          <a:r>
            <a:rPr lang="en-US" altLang="zh-CN" sz="800" kern="1200"/>
            <a:t>)</a:t>
          </a:r>
          <a:endParaRPr lang="zh-CN" altLang="en-US" sz="800" kern="1200"/>
        </a:p>
        <a:p>
          <a:pPr marL="171450" lvl="1" indent="-171450" algn="l" defTabSz="711200">
            <a:lnSpc>
              <a:spcPct val="90000"/>
            </a:lnSpc>
            <a:spcBef>
              <a:spcPct val="0"/>
            </a:spcBef>
            <a:spcAft>
              <a:spcPct val="15000"/>
            </a:spcAft>
            <a:buChar char="•"/>
          </a:pPr>
          <a:r>
            <a:rPr lang="en-US" altLang="zh-CN" sz="1600" kern="1200"/>
            <a:t>large enough quantity</a:t>
          </a:r>
          <a:endParaRPr lang="zh-CN" altLang="en-US" sz="1600" kern="1200"/>
        </a:p>
      </dsp:txBody>
      <dsp:txXfrm>
        <a:off x="4329866" y="783166"/>
        <a:ext cx="3798093" cy="1185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676D0-5934-CE4F-AC2F-9E99774C1E5E}">
      <dsp:nvSpPr>
        <dsp:cNvPr id="0" name=""/>
        <dsp:cNvSpPr/>
      </dsp:nvSpPr>
      <dsp:spPr>
        <a:xfrm>
          <a:off x="1526691" y="1255445"/>
          <a:ext cx="1408181" cy="140818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a:t>Box test</a:t>
          </a:r>
          <a:endParaRPr lang="zh-CN" altLang="en-US" sz="2000" kern="1200"/>
        </a:p>
      </dsp:txBody>
      <dsp:txXfrm>
        <a:off x="1732914" y="1461668"/>
        <a:ext cx="995735" cy="995735"/>
      </dsp:txXfrm>
    </dsp:sp>
    <dsp:sp modelId="{7AD9B9A9-64D8-494E-A948-F0736CE7086F}">
      <dsp:nvSpPr>
        <dsp:cNvPr id="0" name=""/>
        <dsp:cNvSpPr/>
      </dsp:nvSpPr>
      <dsp:spPr>
        <a:xfrm rot="12900000">
          <a:off x="571112" y="992819"/>
          <a:ext cx="1131272" cy="40133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559089-F10D-E941-A3B5-2D2C265197E8}">
      <dsp:nvSpPr>
        <dsp:cNvPr id="0" name=""/>
        <dsp:cNvSpPr/>
      </dsp:nvSpPr>
      <dsp:spPr>
        <a:xfrm>
          <a:off x="4520" y="333941"/>
          <a:ext cx="1337772" cy="10702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altLang="zh-CN" sz="2000" kern="1200"/>
            <a:t>AIC</a:t>
          </a:r>
          <a:endParaRPr lang="zh-CN" altLang="en-US" sz="2000" kern="1200"/>
        </a:p>
      </dsp:txBody>
      <dsp:txXfrm>
        <a:off x="35866" y="365287"/>
        <a:ext cx="1275080" cy="1007525"/>
      </dsp:txXfrm>
    </dsp:sp>
    <dsp:sp modelId="{6B23291F-DDC0-8741-8AA0-DB6FBE1FDDDA}">
      <dsp:nvSpPr>
        <dsp:cNvPr id="0" name=""/>
        <dsp:cNvSpPr/>
      </dsp:nvSpPr>
      <dsp:spPr>
        <a:xfrm rot="19500000">
          <a:off x="2759179" y="992819"/>
          <a:ext cx="1131272" cy="401331"/>
        </a:xfrm>
        <a:prstGeom prst="leftArrow">
          <a:avLst>
            <a:gd name="adj1" fmla="val 60000"/>
            <a:gd name="adj2" fmla="val 50000"/>
          </a:avLst>
        </a:prstGeom>
        <a:solidFill>
          <a:schemeClr val="accent3">
            <a:hueOff val="-7016309"/>
            <a:satOff val="47748"/>
            <a:lumOff val="1019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DF83AB-65F5-A143-913C-5E6D70C3F4D4}">
      <dsp:nvSpPr>
        <dsp:cNvPr id="0" name=""/>
        <dsp:cNvSpPr/>
      </dsp:nvSpPr>
      <dsp:spPr>
        <a:xfrm>
          <a:off x="3119271" y="333941"/>
          <a:ext cx="1337772" cy="1070217"/>
        </a:xfrm>
        <a:prstGeom prst="roundRect">
          <a:avLst>
            <a:gd name="adj" fmla="val 10000"/>
          </a:avLst>
        </a:prstGeom>
        <a:solidFill>
          <a:schemeClr val="accent3">
            <a:hueOff val="-7016309"/>
            <a:satOff val="47748"/>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a:t>parsimony</a:t>
          </a:r>
          <a:endParaRPr lang="zh-CN" altLang="en-US" sz="2000" kern="1200"/>
        </a:p>
      </dsp:txBody>
      <dsp:txXfrm>
        <a:off x="3150617" y="365287"/>
        <a:ext cx="1275080" cy="10075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46F03-DFA7-3C4C-81A2-03DF1FDD22C4}">
      <dsp:nvSpPr>
        <dsp:cNvPr id="0" name=""/>
        <dsp:cNvSpPr/>
      </dsp:nvSpPr>
      <dsp:spPr>
        <a:xfrm>
          <a:off x="1100" y="67696"/>
          <a:ext cx="4292005" cy="257520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t>co-intervention</a:t>
          </a:r>
        </a:p>
        <a:p>
          <a:pPr marL="0" lvl="0" indent="0" algn="ctr" defTabSz="1244600">
            <a:lnSpc>
              <a:spcPct val="90000"/>
            </a:lnSpc>
            <a:spcBef>
              <a:spcPct val="0"/>
            </a:spcBef>
            <a:spcAft>
              <a:spcPct val="35000"/>
            </a:spcAft>
            <a:buNone/>
          </a:pPr>
          <a:r>
            <a:rPr lang="zh-CN" altLang="en-US" sz="1600" b="0" kern="1200"/>
            <a:t> </a:t>
          </a:r>
          <a:r>
            <a:rPr lang="en-US" altLang="zh-CN" sz="1600" b="0" kern="1200"/>
            <a:t>can be ignored </a:t>
          </a:r>
        </a:p>
        <a:p>
          <a:pPr marL="0" lvl="0" indent="0" algn="ctr" defTabSz="1244600">
            <a:lnSpc>
              <a:spcPct val="90000"/>
            </a:lnSpc>
            <a:spcBef>
              <a:spcPct val="0"/>
            </a:spcBef>
            <a:spcAft>
              <a:spcPct val="35000"/>
            </a:spcAft>
            <a:buNone/>
          </a:pPr>
          <a:endParaRPr lang="en-US" altLang="zh-CN" sz="2400" b="1" kern="1200"/>
        </a:p>
        <a:p>
          <a:pPr marL="0" lvl="0" indent="0" algn="ctr" defTabSz="1244600">
            <a:lnSpc>
              <a:spcPct val="90000"/>
            </a:lnSpc>
            <a:spcBef>
              <a:spcPct val="0"/>
            </a:spcBef>
            <a:spcAft>
              <a:spcPct val="35000"/>
            </a:spcAft>
            <a:buNone/>
          </a:pPr>
          <a:endParaRPr lang="en-US" altLang="zh-CN" sz="2400" b="1" kern="1200"/>
        </a:p>
      </dsp:txBody>
      <dsp:txXfrm>
        <a:off x="1100" y="67696"/>
        <a:ext cx="4292005" cy="2575203"/>
      </dsp:txXfrm>
    </dsp:sp>
    <dsp:sp modelId="{B20E6FB5-07AA-6740-BED3-C5DAB0FD2766}">
      <dsp:nvSpPr>
        <dsp:cNvPr id="0" name=""/>
        <dsp:cNvSpPr/>
      </dsp:nvSpPr>
      <dsp:spPr>
        <a:xfrm>
          <a:off x="4722306" y="67696"/>
          <a:ext cx="4292005" cy="257520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t>total population change</a:t>
          </a:r>
        </a:p>
        <a:p>
          <a:pPr marL="0" lvl="0" indent="0" algn="ctr" defTabSz="1244600">
            <a:lnSpc>
              <a:spcPct val="90000"/>
            </a:lnSpc>
            <a:spcBef>
              <a:spcPct val="0"/>
            </a:spcBef>
            <a:spcAft>
              <a:spcPct val="35000"/>
            </a:spcAft>
            <a:buNone/>
          </a:pPr>
          <a:r>
            <a:rPr lang="en-US" altLang="zh-CN" sz="1600" b="0" kern="1200"/>
            <a:t>EG: </a:t>
          </a:r>
          <a:r>
            <a:rPr lang="de-CH" sz="1600" b="0" i="0" kern="1200"/>
            <a:t>Switzerland population + ~0.75% per year</a:t>
          </a:r>
          <a:r>
            <a:rPr lang="de-CH" sz="1000" b="0" i="0" kern="1200"/>
            <a:t>[1]</a:t>
          </a:r>
          <a:r>
            <a:rPr lang="de-CH" sz="1600" b="0" i="0" kern="1200"/>
            <a:t>. </a:t>
          </a:r>
        </a:p>
        <a:p>
          <a:pPr marL="0" lvl="0" indent="0" algn="ctr" defTabSz="1244600">
            <a:lnSpc>
              <a:spcPct val="90000"/>
            </a:lnSpc>
            <a:spcBef>
              <a:spcPct val="0"/>
            </a:spcBef>
            <a:spcAft>
              <a:spcPct val="35000"/>
            </a:spcAft>
            <a:buNone/>
          </a:pPr>
          <a:endParaRPr lang="de-CH" altLang="zh-CN" sz="1600" b="0" i="0" kern="1200"/>
        </a:p>
        <a:p>
          <a:pPr marL="0" lvl="0" indent="0" algn="ctr" defTabSz="1244600">
            <a:lnSpc>
              <a:spcPct val="90000"/>
            </a:lnSpc>
            <a:spcBef>
              <a:spcPct val="0"/>
            </a:spcBef>
            <a:spcAft>
              <a:spcPct val="35000"/>
            </a:spcAft>
            <a:buNone/>
          </a:pPr>
          <a:endParaRPr lang="zh-CN" altLang="en-US" sz="1600" b="0" kern="1200"/>
        </a:p>
      </dsp:txBody>
      <dsp:txXfrm>
        <a:off x="4722306" y="67696"/>
        <a:ext cx="4292005" cy="2575203"/>
      </dsp:txXfrm>
    </dsp:sp>
    <dsp:sp modelId="{6E6C43C5-AB5F-CC49-BD01-B09402200254}">
      <dsp:nvSpPr>
        <dsp:cNvPr id="0" name=""/>
        <dsp:cNvSpPr/>
      </dsp:nvSpPr>
      <dsp:spPr>
        <a:xfrm>
          <a:off x="1100" y="3072100"/>
          <a:ext cx="4292005" cy="257520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t>unstable policy &amp; strain</a:t>
          </a:r>
        </a:p>
        <a:p>
          <a:pPr marL="0" lvl="0" indent="0" algn="ctr" defTabSz="1244600">
            <a:lnSpc>
              <a:spcPct val="90000"/>
            </a:lnSpc>
            <a:spcBef>
              <a:spcPct val="0"/>
            </a:spcBef>
            <a:spcAft>
              <a:spcPct val="35000"/>
            </a:spcAft>
            <a:buNone/>
          </a:pPr>
          <a:r>
            <a:rPr lang="en-US" altLang="zh-CN" sz="1600" b="0" kern="1200"/>
            <a:t>EG: delta, omicron</a:t>
          </a:r>
        </a:p>
        <a:p>
          <a:pPr marL="0" lvl="0" indent="0" algn="ctr" defTabSz="1244600">
            <a:lnSpc>
              <a:spcPct val="90000"/>
            </a:lnSpc>
            <a:spcBef>
              <a:spcPct val="0"/>
            </a:spcBef>
            <a:spcAft>
              <a:spcPct val="35000"/>
            </a:spcAft>
            <a:buNone/>
          </a:pPr>
          <a:r>
            <a:rPr lang="de-CH" sz="1600" b="0" i="0" kern="1200"/>
            <a:t>Switzerland put in place stricter coronavirus measures(13.01.2021) </a:t>
          </a:r>
          <a:r>
            <a:rPr lang="de-CH" sz="1000" b="0" i="0" kern="1200"/>
            <a:t>[2]</a:t>
          </a:r>
        </a:p>
        <a:p>
          <a:pPr marL="0" lvl="0" indent="0" algn="ctr" defTabSz="1244600">
            <a:lnSpc>
              <a:spcPct val="90000"/>
            </a:lnSpc>
            <a:spcBef>
              <a:spcPct val="0"/>
            </a:spcBef>
            <a:spcAft>
              <a:spcPct val="35000"/>
            </a:spcAft>
            <a:buNone/>
          </a:pPr>
          <a:r>
            <a:rPr lang="de-CH" altLang="zh-CN" sz="1600" b="0" i="0" kern="1200"/>
            <a:t>Israel partly(03.05.2020), fully)(17.05.2020) open school</a:t>
          </a:r>
          <a:r>
            <a:rPr lang="de-CH" altLang="zh-CN" sz="1000" b="0" i="0" kern="1200"/>
            <a:t>[3]</a:t>
          </a:r>
          <a:endParaRPr lang="en-US" altLang="zh-CN" sz="1000" b="0" kern="1200"/>
        </a:p>
        <a:p>
          <a:pPr marL="0" lvl="0" indent="0" algn="ctr" defTabSz="1244600">
            <a:lnSpc>
              <a:spcPct val="90000"/>
            </a:lnSpc>
            <a:spcBef>
              <a:spcPct val="0"/>
            </a:spcBef>
            <a:spcAft>
              <a:spcPct val="35000"/>
            </a:spcAft>
            <a:buNone/>
          </a:pPr>
          <a:endParaRPr lang="zh-CN" altLang="en-US" sz="2400" b="1" kern="1200"/>
        </a:p>
      </dsp:txBody>
      <dsp:txXfrm>
        <a:off x="1100" y="3072100"/>
        <a:ext cx="4292005" cy="2575203"/>
      </dsp:txXfrm>
    </dsp:sp>
    <dsp:sp modelId="{3BFB95A4-4EEE-F844-A5E5-AA1E3B04AA2D}">
      <dsp:nvSpPr>
        <dsp:cNvPr id="0" name=""/>
        <dsp:cNvSpPr/>
      </dsp:nvSpPr>
      <dsp:spPr>
        <a:xfrm>
          <a:off x="4722306" y="3072100"/>
          <a:ext cx="4292005" cy="25752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CN" sz="2800" b="1" kern="1200"/>
            <a:t>festivals &amp; holidays</a:t>
          </a:r>
        </a:p>
        <a:p>
          <a:pPr marL="0" lvl="0" indent="0" algn="ctr" defTabSz="1244600">
            <a:lnSpc>
              <a:spcPct val="90000"/>
            </a:lnSpc>
            <a:spcBef>
              <a:spcPct val="0"/>
            </a:spcBef>
            <a:spcAft>
              <a:spcPct val="35000"/>
            </a:spcAft>
            <a:buNone/>
          </a:pPr>
          <a:r>
            <a:rPr lang="en-US" altLang="zh-CN" sz="1600" b="0" kern="1200"/>
            <a:t>EG: p9, </a:t>
          </a:r>
          <a:r>
            <a:rPr lang="de-CH" sz="1600" b="0" i="0" kern="1200"/>
            <a:t>Passover(April) </a:t>
          </a:r>
        </a:p>
        <a:p>
          <a:pPr marL="0" lvl="0" indent="0" algn="ctr" defTabSz="1244600">
            <a:lnSpc>
              <a:spcPct val="90000"/>
            </a:lnSpc>
            <a:spcBef>
              <a:spcPct val="0"/>
            </a:spcBef>
            <a:spcAft>
              <a:spcPct val="35000"/>
            </a:spcAft>
            <a:buNone/>
          </a:pPr>
          <a:endParaRPr lang="de-CH" altLang="zh-CN" sz="1600" b="0" i="0" kern="1200"/>
        </a:p>
        <a:p>
          <a:pPr marL="0" lvl="0" indent="0" algn="ctr" defTabSz="1244600">
            <a:lnSpc>
              <a:spcPct val="90000"/>
            </a:lnSpc>
            <a:spcBef>
              <a:spcPct val="0"/>
            </a:spcBef>
            <a:spcAft>
              <a:spcPct val="35000"/>
            </a:spcAft>
            <a:buNone/>
          </a:pPr>
          <a:endParaRPr lang="zh-CN" altLang="en-US" sz="1600" b="0" kern="1200"/>
        </a:p>
      </dsp:txBody>
      <dsp:txXfrm>
        <a:off x="4722306" y="3072100"/>
        <a:ext cx="4292005" cy="257520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Other parameters will be estimated by fitting the model with the data.</a:t>
            </a:r>
          </a:p>
        </p:txBody>
      </p:sp>
    </p:spTree>
    <p:extLst>
      <p:ext uri="{BB962C8B-B14F-4D97-AF65-F5344CB8AC3E}">
        <p14:creationId xmlns:p14="http://schemas.microsoft.com/office/powerpoint/2010/main" val="2179589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dirty="0">
                <a:solidFill>
                  <a:srgbClr val="000000"/>
                </a:solidFill>
                <a:latin typeface="Calibri" panose="020F0502020204030204" pitchFamily="34" charset="0"/>
              </a:rPr>
              <a:t>here is the parameter setting in our model.</a:t>
            </a:r>
          </a:p>
          <a:p>
            <a:r>
              <a:rPr lang="en-US" sz="1800" dirty="0">
                <a:solidFill>
                  <a:srgbClr val="000000"/>
                </a:solidFill>
                <a:latin typeface="Calibri" panose="020F0502020204030204" pitchFamily="34" charset="0"/>
              </a:rPr>
              <a:t>the first is alpha, which represent the probability of </a:t>
            </a:r>
            <a:r>
              <a:rPr lang="en-US" sz="1800" dirty="0" err="1">
                <a:solidFill>
                  <a:srgbClr val="000000"/>
                </a:solidFill>
                <a:latin typeface="Calibri" panose="020F0502020204030204" pitchFamily="34" charset="0"/>
              </a:rPr>
              <a:t>transimission</a:t>
            </a:r>
            <a:r>
              <a:rPr lang="en-US" sz="1800" dirty="0">
                <a:solidFill>
                  <a:srgbClr val="000000"/>
                </a:solidFill>
                <a:latin typeface="Calibri" panose="020F0502020204030204" pitchFamily="34" charset="0"/>
              </a:rPr>
              <a:t> from E to I, according to yang2020, alpha should be 0.787.</a:t>
            </a:r>
          </a:p>
          <a:p>
            <a:endParaRPr lang="en-US" sz="1800" dirty="0">
              <a:solidFill>
                <a:srgbClr val="000000"/>
              </a:solidFill>
              <a:latin typeface="Calibri" panose="020F0502020204030204" pitchFamily="34" charset="0"/>
            </a:endParaRPr>
          </a:p>
          <a:p>
            <a:r>
              <a:rPr lang="en-US" sz="1800" dirty="0">
                <a:solidFill>
                  <a:srgbClr val="000000"/>
                </a:solidFill>
                <a:latin typeface="Calibri" panose="020F0502020204030204" pitchFamily="34" charset="0"/>
              </a:rPr>
              <a:t>we also refer to yang2020 for beta, since we separate beta into beta1 to beta4, we have the equation that average of beta1 and beta3 should equal to the average of beta2 and beta4 and equal to 0.157.</a:t>
            </a:r>
          </a:p>
          <a:p>
            <a:endParaRPr lang="en-US" sz="1800" dirty="0">
              <a:solidFill>
                <a:srgbClr val="000000"/>
              </a:solidFill>
              <a:latin typeface="Calibri" panose="020F0502020204030204" pitchFamily="34" charset="0"/>
            </a:endParaRPr>
          </a:p>
          <a:p>
            <a:r>
              <a:rPr lang="en-US" sz="1800" dirty="0">
                <a:solidFill>
                  <a:srgbClr val="000000"/>
                </a:solidFill>
                <a:latin typeface="Calibri" panose="020F0502020204030204" pitchFamily="34" charset="0"/>
              </a:rPr>
              <a:t>The active cases refer to Infectious group. since john </a:t>
            </a:r>
            <a:r>
              <a:rPr lang="en-US" sz="1800" dirty="0" err="1">
                <a:solidFill>
                  <a:srgbClr val="000000"/>
                </a:solidFill>
                <a:latin typeface="Calibri" panose="020F0502020204030204" pitchFamily="34" charset="0"/>
              </a:rPr>
              <a:t>hopkins</a:t>
            </a:r>
            <a:r>
              <a:rPr lang="en-US" sz="1800" dirty="0">
                <a:solidFill>
                  <a:srgbClr val="000000"/>
                </a:solidFill>
                <a:latin typeface="Calibri" panose="020F0502020204030204" pitchFamily="34" charset="0"/>
              </a:rPr>
              <a:t> data source do not provide this kind of data since2021 </a:t>
            </a:r>
            <a:r>
              <a:rPr lang="en-US" sz="1800" dirty="0" err="1">
                <a:solidFill>
                  <a:srgbClr val="000000"/>
                </a:solidFill>
                <a:latin typeface="Calibri" panose="020F0502020204030204" pitchFamily="34" charset="0"/>
              </a:rPr>
              <a:t>aug</a:t>
            </a:r>
            <a:r>
              <a:rPr lang="en-US" sz="1800" dirty="0">
                <a:solidFill>
                  <a:srgbClr val="000000"/>
                </a:solidFill>
                <a:latin typeface="Calibri" panose="020F0502020204030204" pitchFamily="34" charset="0"/>
              </a:rPr>
              <a:t>, we refer to 2 report which classified patients who were infected for 1 to 5 days as active. there are still different </a:t>
            </a:r>
            <a:r>
              <a:rPr lang="en-US" sz="1800" dirty="0" err="1">
                <a:solidFill>
                  <a:srgbClr val="000000"/>
                </a:solidFill>
                <a:latin typeface="Calibri" panose="020F0502020204030204" pitchFamily="34" charset="0"/>
              </a:rPr>
              <a:t>estimatation</a:t>
            </a:r>
            <a:r>
              <a:rPr lang="en-US" sz="1800" dirty="0">
                <a:solidFill>
                  <a:srgbClr val="000000"/>
                </a:solidFill>
                <a:latin typeface="Calibri" panose="020F0502020204030204" pitchFamily="34" charset="0"/>
              </a:rPr>
              <a:t> for this period, this place should have more future work to do.</a:t>
            </a:r>
          </a:p>
          <a:p>
            <a:endParaRPr lang="en-US" sz="1800" dirty="0">
              <a:solidFill>
                <a:srgbClr val="000000"/>
              </a:solidFill>
              <a:latin typeface="Calibri" panose="020F0502020204030204" pitchFamily="34" charset="0"/>
            </a:endParaRPr>
          </a:p>
          <a:p>
            <a:r>
              <a:rPr lang="en-US" sz="1800" dirty="0">
                <a:solidFill>
                  <a:srgbClr val="000000"/>
                </a:solidFill>
                <a:latin typeface="Calibri" panose="020F0502020204030204" pitchFamily="34" charset="0"/>
              </a:rPr>
              <a:t>finally, we consider the real infected cases which should be much more than the reported cases according to irons2021. the ratio of real infected cases compare to reported cases should be around 1.66</a:t>
            </a:r>
          </a:p>
          <a:p>
            <a:endParaRPr lang="en-US" sz="1800" dirty="0">
              <a:solidFill>
                <a:srgbClr val="000000"/>
              </a:solidFill>
              <a:latin typeface="Calibri" panose="020F0502020204030204" pitchFamily="34" charset="0"/>
            </a:endParaRPr>
          </a:p>
          <a:p>
            <a:endParaRPr lang="zh-CN" altLang="en-US" sz="1800" dirty="0">
              <a:solidFill>
                <a:srgbClr val="000000"/>
              </a:solidFill>
              <a:latin typeface="Microsoft YaHei" panose="020B0503020204020204" pitchFamily="34" charset="-122"/>
              <a:ea typeface="Microsoft YaHei" panose="020B0503020204020204" pitchFamily="34" charset="-122"/>
            </a:endParaRPr>
          </a:p>
          <a:p>
            <a:endParaRPr lang="en-US" sz="1800" dirty="0">
              <a:solidFill>
                <a:srgbClr val="000000"/>
              </a:solidFill>
              <a:latin typeface="Segoe UI" panose="020B0502040204020203" pitchFamily="34" charset="0"/>
              <a:ea typeface="Microsoft YaHei" panose="020B0503020204020204" pitchFamily="34" charset="-122"/>
            </a:endParaRPr>
          </a:p>
          <a:p>
            <a:endParaRPr lang="en-US" sz="1800" dirty="0">
              <a:solidFill>
                <a:srgbClr val="000000"/>
              </a:solidFill>
              <a:latin typeface="Segoe UI" panose="020B0502040204020203" pitchFamily="34" charset="0"/>
              <a:ea typeface="Microsoft YaHei" panose="020B0503020204020204" pitchFamily="34" charset="-122"/>
            </a:endParaRPr>
          </a:p>
          <a:p>
            <a:endParaRPr lang="en-US" sz="1800" dirty="0">
              <a:solidFill>
                <a:srgbClr val="000000"/>
              </a:solidFill>
              <a:latin typeface="Calibri" panose="020F0502020204030204" pitchFamily="34" charset="0"/>
              <a:ea typeface="Microsoft YaHei" panose="020B0503020204020204" pitchFamily="34" charset="-122"/>
            </a:endParaRPr>
          </a:p>
          <a:p>
            <a:endParaRPr lang="en-US" altLang="zh-CN" dirty="0"/>
          </a:p>
          <a:p>
            <a:r>
              <a:rPr lang="en-US" altLang="zh-CN" dirty="0"/>
              <a:t>Other parameters will be estimated by fitting the model with the data.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data range</a:t>
            </a:r>
          </a:p>
          <a:p>
            <a:r>
              <a:rPr lang="en-US" altLang="zh-CN"/>
              <a:t>peak</a:t>
            </a:r>
          </a:p>
          <a:p>
            <a:r>
              <a:rPr lang="en-US" altLang="zh-CN"/>
              <a:t>estimated parameters</a:t>
            </a:r>
          </a:p>
          <a:p>
            <a:r>
              <a:rPr lang="zh-CN" altLang="en-US"/>
              <a:t>后续反弹的解释</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data range</a:t>
            </a:r>
          </a:p>
          <a:p>
            <a:r>
              <a:rPr lang="en-US" altLang="zh-CN"/>
              <a:t>peak</a:t>
            </a:r>
          </a:p>
          <a:p>
            <a:r>
              <a:rPr lang="en-US" altLang="zh-CN"/>
              <a:t>estimated parameters</a:t>
            </a:r>
          </a:p>
          <a:p>
            <a:r>
              <a:rPr lang="zh-CN" altLang="en-US"/>
              <a:t>后续反弹的解释</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a:p>
            <a:r>
              <a:rPr lang="en-US" altLang="zh-CN"/>
              <a:t>//</a:t>
            </a:r>
            <a:r>
              <a:rPr lang="en-US" altLang="zh-CN">
                <a:sym typeface="+mn-ea"/>
              </a:rPr>
              <a:t>S</a:t>
            </a:r>
            <a:r>
              <a:rPr lang="zh-CN" altLang="en-US">
                <a:sym typeface="+mn-ea"/>
              </a:rPr>
              <a:t>ARIMA</a:t>
            </a:r>
            <a:r>
              <a:rPr lang="en-US" altLang="zh-CN">
                <a:sym typeface="+mn-ea"/>
              </a:rPr>
              <a:t>(p,d,q)(P,D,Q)m</a:t>
            </a:r>
          </a:p>
          <a:p>
            <a:r>
              <a:rPr lang="en-US" altLang="zh-CN"/>
              <a:t>// lowercase Non-seasonal part	uppercase Seasonal part of</a:t>
            </a:r>
          </a:p>
          <a:p>
            <a:r>
              <a:rPr lang="en-US" altLang="zh-CN"/>
              <a:t>of the model	of the model</a:t>
            </a:r>
          </a:p>
          <a:p>
            <a:r>
              <a:rPr lang="en-US" altLang="zh-CN"/>
              <a:t>//  m=  number of observations per year</a:t>
            </a:r>
          </a:p>
          <a:p>
            <a:r>
              <a:rPr lang="en-US" altLang="zh-CN"/>
              <a:t>//The seasonal part of the model consists of terms that are similar to the non-seasonal components of the model, but involve backshifts of the seasonal period. </a:t>
            </a:r>
          </a:p>
          <a:p>
            <a:r>
              <a:rPr lang="en-US" altLang="zh-CN"/>
              <a:t>//m=12 monthly data</a:t>
            </a:r>
          </a:p>
          <a:p>
            <a:endParaRPr lang="en-US" altLang="zh-CN"/>
          </a:p>
          <a:p>
            <a:endParaRPr lang="en-US" altLang="zh-CN"/>
          </a:p>
          <a:p>
            <a:endParaRPr lang="en-US" altLang="zh-CN"/>
          </a:p>
          <a:p>
            <a:r>
              <a:rPr lang="en-US" altLang="zh-CN"/>
              <a:t>///</a:t>
            </a:r>
            <a:r>
              <a:rPr lang="zh-CN" altLang="en-US"/>
              <a:t>In an autoregression model, we forecast the variable of interest using a linear combination of past values of the variable.  </a:t>
            </a:r>
            <a:r>
              <a:rPr lang="en-US" altLang="zh-CN"/>
              <a:t>(</a:t>
            </a:r>
          </a:p>
          <a:p>
            <a:r>
              <a:rPr lang="en-US" altLang="zh-CN"/>
              <a:t>using past values of the forecast variable in a regression,</a:t>
            </a:r>
          </a:p>
          <a:p>
            <a:r>
              <a:rPr lang="zh-CN" altLang="en-US"/>
              <a:t>The term autoregression indicates that it is a regression of the variable against itself.</a:t>
            </a:r>
          </a:p>
          <a:p>
            <a:r>
              <a:rPr lang="en-US" altLang="zh-CN"/>
              <a:t>E_t white noise </a:t>
            </a:r>
          </a:p>
          <a:p>
            <a:r>
              <a:rPr lang="en-US" altLang="zh-CN"/>
              <a:t>lagged values of y_t </a:t>
            </a:r>
          </a:p>
          <a:p>
            <a:r>
              <a:rPr lang="en-US" altLang="zh-CN"/>
              <a:t>c constant</a:t>
            </a:r>
          </a:p>
          <a:p>
            <a:r>
              <a:rPr lang="en-US" altLang="zh-CN"/>
              <a:t>like a muultiple regression with lagged values of y_t as predictor </a:t>
            </a:r>
          </a:p>
          <a:p>
            <a:r>
              <a:rPr lang="en-US" altLang="zh-CN"/>
              <a:t>AR(p)</a:t>
            </a:r>
            <a:endParaRPr lang="zh-CN" altLang="en-US"/>
          </a:p>
          <a:p>
            <a:endParaRPr lang="zh-CN" altLang="en-US"/>
          </a:p>
          <a:p>
            <a:endParaRPr lang="zh-CN" altLang="en-US"/>
          </a:p>
          <a:p>
            <a:r>
              <a:rPr lang="en-US" altLang="zh-CN"/>
              <a:t>//</a:t>
            </a:r>
            <a:r>
              <a:rPr lang="zh-CN" altLang="en-US"/>
              <a:t>a moving average model uses past forecast errors in a regression-like model.</a:t>
            </a:r>
          </a:p>
          <a:p>
            <a:r>
              <a:rPr lang="en-US" altLang="zh-CN"/>
              <a:t>MA(q)</a:t>
            </a:r>
            <a:endParaRPr lang="zh-CN" altLang="en-US"/>
          </a:p>
          <a:p>
            <a:endParaRPr lang="zh-CN" altLang="en-US"/>
          </a:p>
          <a:p>
            <a:r>
              <a:rPr lang="en-US" altLang="zh-CN"/>
              <a:t>//</a:t>
            </a:r>
            <a:r>
              <a:rPr lang="zh-CN" altLang="en-US"/>
              <a:t> combine differencing with autoregression and a moving average model, we obtain a non-seasonal ARIMA model.</a:t>
            </a:r>
          </a:p>
          <a:p>
            <a:r>
              <a:rPr lang="en-US" altLang="zh-CN"/>
              <a:t>y't is the differenced series </a:t>
            </a:r>
          </a:p>
          <a:p>
            <a:r>
              <a:rPr lang="zh-CN" altLang="en-US"/>
              <a:t>The “predictors” on the right hand side include both lagged values of  </a:t>
            </a:r>
            <a:r>
              <a:rPr lang="en-US" altLang="zh-CN"/>
              <a:t>y_t</a:t>
            </a:r>
            <a:r>
              <a:rPr lang="zh-CN" altLang="en-US"/>
              <a:t> and lagged errors</a:t>
            </a:r>
          </a:p>
          <a:p>
            <a:r>
              <a:rPr lang="en-US" altLang="zh-CN"/>
              <a:t>ARIMA(p,d,q)</a:t>
            </a:r>
          </a:p>
          <a:p>
            <a:r>
              <a:rPr lang="en-US" altLang="zh-CN"/>
              <a:t>p</a:t>
            </a:r>
          </a:p>
          <a:p>
            <a:r>
              <a:rPr lang="en-US" altLang="zh-CN"/>
              <a:t>=</a:t>
            </a:r>
          </a:p>
          <a:p>
            <a:r>
              <a:rPr lang="en-US" altLang="zh-CN"/>
              <a:t> 	order of the autoregressive part;</a:t>
            </a:r>
          </a:p>
          <a:p>
            <a:r>
              <a:rPr lang="en-US" altLang="zh-CN"/>
              <a:t>d</a:t>
            </a:r>
          </a:p>
          <a:p>
            <a:r>
              <a:rPr lang="en-US" altLang="zh-CN"/>
              <a:t>=</a:t>
            </a:r>
          </a:p>
          <a:p>
            <a:r>
              <a:rPr lang="en-US" altLang="zh-CN"/>
              <a:t>degree of first differencing involved;</a:t>
            </a:r>
          </a:p>
          <a:p>
            <a:r>
              <a:rPr lang="en-US" altLang="zh-CN"/>
              <a:t>q</a:t>
            </a:r>
          </a:p>
          <a:p>
            <a:r>
              <a:rPr lang="en-US" altLang="zh-CN"/>
              <a:t>=</a:t>
            </a:r>
          </a:p>
          <a:p>
            <a:r>
              <a:rPr lang="en-US" altLang="zh-CN"/>
              <a:t>order of the moving average part.</a:t>
            </a:r>
          </a:p>
          <a:p>
            <a:r>
              <a:rPr lang="zh-CN" altLang="en-US"/>
              <a:t>Forecast for y at time t = constant</a:t>
            </a:r>
          </a:p>
          <a:p>
            <a:r>
              <a:rPr lang="zh-CN" altLang="en-US"/>
              <a:t>+ weighted sum of the last p values of y</a:t>
            </a:r>
          </a:p>
          <a:p>
            <a:r>
              <a:rPr lang="zh-CN" altLang="en-US"/>
              <a:t>+ weighted sum of the last q forecast errors</a:t>
            </a:r>
          </a:p>
          <a:p>
            <a:endParaRPr lang="zh-CN" altLang="en-US"/>
          </a:p>
          <a:p>
            <a:endParaRPr lang="zh-CN" altLang="en-US"/>
          </a:p>
          <a:p>
            <a:r>
              <a:rPr lang="zh-CN" altLang="en-US"/>
              <a:t>MA is the present value of a series, which is defined as a linear combination of past errors</a:t>
            </a:r>
          </a:p>
          <a:p>
            <a:endParaRPr lang="zh-CN" altLang="en-US"/>
          </a:p>
          <a:p>
            <a:endParaRPr lang="zh-CN" altLang="en-US"/>
          </a:p>
          <a:p>
            <a:r>
              <a:rPr lang="en-US" altLang="zh-CN"/>
              <a:t>\\The SARIMA extension of ARIMA that explicitly models the seasonal element in univariate data.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data used in this work refer the daily and cumulative number of confirmed COVID-19 cases in Saudi Arabia, and are collected from the official website of Saudi Ministry of Health (https://covid19.moh.gov.sa). They contain information about the daily and cumulative number of infected cases in Saudi Arabia from March 2, 2020 to April 20, 2020. </a:t>
            </a:r>
          </a:p>
          <a:p>
            <a:endParaRPr lang="zh-CN" altLang="en-US"/>
          </a:p>
          <a:p>
            <a:r>
              <a:rPr lang="zh-CN" altLang="en-US"/>
              <a:t>data from COVID-19 Data Repository by the Center for Systems Science and Engineering (CSSE) at Johns Hopkins University (https://github.com/CSSEGISandData/COVID-19). It provides cleaned time series data (one case report per day) for covid-19 confirmed, covered, and deaths in Switzerland since Feb 14, 2020, till now. The data is relatively reliable since it is scrapped from the Switzerland Federal Office of Public Health FOPH(https://www.covid19.admin.ch/en/overview).</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autocorrelation plot tells</a:t>
            </a:r>
          </a:p>
          <a:p>
            <a:r>
              <a:rPr lang="en-US" altLang="zh-CN"/>
              <a:t>stationary &amp;not random, no apparent seasonality </a:t>
            </a:r>
          </a:p>
          <a:p>
            <a:r>
              <a:rPr lang="en-US" altLang="zh-CN">
                <a:sym typeface="+mn-ea"/>
              </a:rPr>
              <a:t>AR: Alternating positive and negative, decaying to zero</a:t>
            </a:r>
            <a:endParaRPr lang="en-US" altLang="zh-CN"/>
          </a:p>
          <a:p>
            <a:r>
              <a:rPr lang="en-US" altLang="zh-CN"/>
              <a:t>AR, ARMA , good fit </a:t>
            </a:r>
          </a:p>
          <a:p>
            <a:r>
              <a:rPr lang="en-US" altLang="zh-CN"/>
              <a:t>MA not </a:t>
            </a:r>
          </a:p>
          <a:p>
            <a:r>
              <a:rPr lang="en-US" altLang="zh-CN"/>
              <a:t>decay to zero , Series is stationary.</a:t>
            </a:r>
          </a:p>
          <a:p>
            <a:endParaRPr lang="en-US" altLang="zh-CN"/>
          </a:p>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seasonal difference activecases["Confirmed"].diff(12)</a:t>
            </a:r>
          </a:p>
          <a:p>
            <a:r>
              <a:rPr lang="en-US" altLang="zh-CN"/>
              <a:t>11-29-2021 until 03-19-2022, </a:t>
            </a:r>
          </a:p>
          <a:p>
            <a:endParaRPr lang="en-US" altLang="zh-CN"/>
          </a:p>
          <a:p>
            <a:r>
              <a:rPr lang="en-US" altLang="zh-CN"/>
              <a:t>naive Seasonal decomposition using moving averages</a:t>
            </a:r>
          </a:p>
          <a:p>
            <a:r>
              <a:rPr lang="en-US" altLang="zh-CN"/>
              <a:t>The additive model is Y[t] = T[t] + S[t] + e[t]</a:t>
            </a:r>
          </a:p>
          <a:p>
            <a:r>
              <a:rPr lang="en-US" altLang="zh-CN"/>
              <a:t>The results are obtained by first estimating the trend by applying a convolution filter to the data. </a:t>
            </a:r>
          </a:p>
          <a:p>
            <a:r>
              <a:rPr lang="en-US" altLang="zh-CN"/>
              <a:t>The trend is then removed from the series and the average of this de-trended series for each period is the returned seasonal component.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order p and q can be determined using the sample autocorrelation function (ACF), partial autocorrelation function (PACF),</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a:t>
            </a:fld>
            <a:endParaRPr kumimoji="1" lang="zh-CN" altLang="en-US"/>
          </a:p>
        </p:txBody>
      </p:sp>
    </p:spTree>
    <p:extLst>
      <p:ext uri="{BB962C8B-B14F-4D97-AF65-F5344CB8AC3E}">
        <p14:creationId xmlns:p14="http://schemas.microsoft.com/office/powerpoint/2010/main" val="2531790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ARIMA order selection based on AIC approach.</a:t>
            </a:r>
          </a:p>
          <a:p>
            <a:r>
              <a:rPr lang="zh-CN" altLang="en-US"/>
              <a:t>The parameters of ARIMA model were chosen based on the value of Akaike information criterion (AIC) which is given by (7)</a:t>
            </a:r>
          </a:p>
          <a:p>
            <a:r>
              <a:rPr lang="zh-CN" altLang="en-US"/>
              <a:t>where n is the number of data observations, 𝑟=𝑝+𝑞+1 and 𝜎ˆ2𝑎 is the maximum likelihood prediction.</a:t>
            </a:r>
          </a:p>
          <a:p>
            <a:r>
              <a:rPr lang="zh-CN" altLang="en-US"/>
              <a:t>the residuals of our model are uncorrelated and normally distributed with  </a:t>
            </a:r>
            <a:r>
              <a:rPr lang="en-US" altLang="zh-CN"/>
              <a:t>slightly less than </a:t>
            </a:r>
            <a:r>
              <a:rPr lang="zh-CN" altLang="en-US"/>
              <a:t> zero-mean. I </a:t>
            </a:r>
          </a:p>
          <a:p>
            <a:endParaRPr lang="zh-CN" altLang="en-US"/>
          </a:p>
          <a:p>
            <a:r>
              <a:rPr lang="zh-CN" altLang="en-US"/>
              <a:t>The normal distribution is symmetric, so it has no skew (the mean is equal to the median).</a:t>
            </a:r>
            <a:r>
              <a:rPr lang="en-US" altLang="zh-CN"/>
              <a:t>a llittle bit skewed to the right </a:t>
            </a:r>
            <a:endParaRPr lang="zh-CN" altLang="en-US"/>
          </a:p>
          <a:p>
            <a:r>
              <a:rPr lang="zh-CN" altLang="en-US"/>
              <a:t>On a Q-Q plot normally distributed data appears as roughly a straight line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tansform: dftest = adfuller((log_series.diff().diff()).dropna(), autolag='AIC')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30</a:t>
            </a:fld>
            <a:endParaRPr kumimoji="1" lang="zh-CN" altLang="en-US"/>
          </a:p>
        </p:txBody>
      </p:sp>
    </p:spTree>
    <p:extLst>
      <p:ext uri="{BB962C8B-B14F-4D97-AF65-F5344CB8AC3E}">
        <p14:creationId xmlns:p14="http://schemas.microsoft.com/office/powerpoint/2010/main" val="3199564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To study the impact of the COVID epidemic on society, we have to distinguish two opinions about COVID data.</a:t>
            </a:r>
          </a:p>
          <a:p>
            <a:r>
              <a:rPr kumimoji="1" lang="de-CH" altLang="zh-CN"/>
              <a:t>First, we regard COVID as an intervention or event. That is to say, we don’t really care about the new cases, the death every day. What really matters for us is when the intervention have an effect on target social indicator. In this scenario</a:t>
            </a:r>
            <a:r>
              <a:rPr kumimoji="1" lang="zh-CN" altLang="en-US"/>
              <a:t>， </a:t>
            </a:r>
            <a:r>
              <a:rPr kumimoji="1" lang="en-US" altLang="zh-CN"/>
              <a:t>we use interrupted time series method.</a:t>
            </a:r>
          </a:p>
          <a:p>
            <a:r>
              <a:rPr kumimoji="1" lang="en-US" altLang="zh-CN"/>
              <a:t>Second, we really care about the new cases, death, vaccination each day. They are more like independent variables and have a direct impact on social indicator.</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31</a:t>
            </a:fld>
            <a:endParaRPr kumimoji="1" lang="zh-CN" altLang="en-US"/>
          </a:p>
        </p:txBody>
      </p:sp>
    </p:spTree>
    <p:extLst>
      <p:ext uri="{BB962C8B-B14F-4D97-AF65-F5344CB8AC3E}">
        <p14:creationId xmlns:p14="http://schemas.microsoft.com/office/powerpoint/2010/main" val="398780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Interrupted time series analysis doesn’t have much more things than ordinary time series analysis.</a:t>
            </a:r>
          </a:p>
          <a:p>
            <a:r>
              <a:rPr kumimoji="1" lang="en-US" altLang="zh-CN"/>
              <a:t>It’s used to analyze long-term trend change for a time analysis.</a:t>
            </a:r>
          </a:p>
          <a:p>
            <a:r>
              <a:rPr kumimoji="1" lang="en-US" altLang="zh-CN"/>
              <a:t>Notice the point of intervention is emphasized in the definition.</a:t>
            </a:r>
          </a:p>
          <a:p>
            <a:endParaRPr kumimoji="1" lang="en-US" altLang="zh-CN"/>
          </a:p>
          <a:p>
            <a:r>
              <a:rPr kumimoji="1" lang="en-US" altLang="zh-CN"/>
              <a:t>interrupted time series analysis is always used in policy research, such as health intervention. Just</a:t>
            </a:r>
            <a:r>
              <a:rPr kumimoji="1" lang="zh-CN" altLang="en-US"/>
              <a:t> </a:t>
            </a:r>
            <a:r>
              <a:rPr kumimoji="1" lang="en-US" altLang="zh-CN"/>
              <a:t>like the questions we‘re interested in here.</a:t>
            </a:r>
          </a:p>
          <a:p>
            <a:r>
              <a:rPr lang="de-CH" altLang="zh-CN" sz="1200" b="0" i="0" kern="1200">
                <a:solidFill>
                  <a:schemeClr val="tx1"/>
                </a:solidFill>
                <a:effectLst/>
                <a:latin typeface="+mn-lt"/>
                <a:ea typeface="+mn-ea"/>
                <a:cs typeface="+mn-cs"/>
              </a:rPr>
              <a:t>ITSA is considered one of the best designs for establishing causality when RCT are feasible.</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32</a:t>
            </a:fld>
            <a:endParaRPr kumimoji="1" lang="zh-CN" altLang="en-US"/>
          </a:p>
        </p:txBody>
      </p:sp>
    </p:spTree>
    <p:extLst>
      <p:ext uri="{BB962C8B-B14F-4D97-AF65-F5344CB8AC3E}">
        <p14:creationId xmlns:p14="http://schemas.microsoft.com/office/powerpoint/2010/main" val="2718833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a:latin typeface="Cambria Math" panose="02040503050406030204" pitchFamily="18" charset="0"/>
              </a:rPr>
              <a:t>In our discussion, we only use the basic tools for interrupted time series analysis. We use 2 components: segment regression &amp; ARIMA. </a:t>
            </a:r>
          </a:p>
          <a:p>
            <a:endParaRPr lang="en-US" altLang="zh-CN" sz="1200" b="0" i="0">
              <a:latin typeface="Cambria Math" panose="02040503050406030204" pitchFamily="18" charset="0"/>
            </a:endParaRPr>
          </a:p>
          <a:p>
            <a:r>
              <a:rPr lang="en-US" altLang="zh-CN" sz="1200" b="0" i="0">
                <a:latin typeface="Cambria Math" panose="02040503050406030204" pitchFamily="18" charset="0"/>
              </a:rPr>
              <a:t>segment regression reflects the long-term trends.It needs to define type of impact and the exact intervention time.</a:t>
            </a:r>
          </a:p>
          <a:p>
            <a:r>
              <a:rPr lang="en-US" altLang="zh-CN" sz="1200" b="0" i="0">
                <a:latin typeface="Cambria Math" panose="02040503050406030204" pitchFamily="18" charset="0"/>
              </a:rPr>
              <a:t>For the type of impact, the two most commonly used are step change and ramp, as shown here. The first one is the step, add a level forever. The second one is the ramp, change the slope. </a:t>
            </a:r>
          </a:p>
          <a:p>
            <a:r>
              <a:rPr lang="en-US" altLang="zh-CN" sz="1200" b="0" i="0">
                <a:latin typeface="Cambria Math" panose="02040503050406030204" pitchFamily="18" charset="0"/>
              </a:rPr>
              <a:t>The third one has both a ramp and a step change.</a:t>
            </a:r>
          </a:p>
          <a:p>
            <a:r>
              <a:rPr lang="en-US" altLang="zh-CN" sz="1200" b="0" i="0" kern="1200">
                <a:solidFill>
                  <a:schemeClr val="tx1"/>
                </a:solidFill>
                <a:effectLst/>
                <a:latin typeface="Cambria Math" panose="02040503050406030204" pitchFamily="18" charset="0"/>
                <a:ea typeface="+mn-ea"/>
                <a:cs typeface="+mn-cs"/>
              </a:rPr>
              <a:t>The delay of intervention, as an external parameter, is critical in ITSA. We </a:t>
            </a:r>
            <a:r>
              <a:rPr lang="de-CH" altLang="zh-CN" sz="1200" b="0" i="0" kern="1200">
                <a:solidFill>
                  <a:schemeClr val="tx1"/>
                </a:solidFill>
                <a:effectLst/>
                <a:latin typeface="+mn-lt"/>
                <a:ea typeface="+mn-ea"/>
                <a:cs typeface="+mn-cs"/>
              </a:rPr>
              <a:t>prefer short-term outcomes expected to change either </a:t>
            </a:r>
            <a:r>
              <a:rPr lang="de-CH" altLang="zh-CN" sz="1200" b="0" i="1" kern="1200">
                <a:solidFill>
                  <a:schemeClr val="tx1"/>
                </a:solidFill>
                <a:effectLst/>
                <a:latin typeface="+mn-lt"/>
                <a:ea typeface="+mn-ea"/>
                <a:cs typeface="+mn-cs"/>
              </a:rPr>
              <a:t>relatively quickly</a:t>
            </a:r>
            <a:r>
              <a:rPr lang="de-CH" altLang="zh-CN" sz="1200" b="0" i="0" kern="1200">
                <a:solidFill>
                  <a:schemeClr val="tx1"/>
                </a:solidFill>
                <a:effectLst/>
                <a:latin typeface="+mn-lt"/>
                <a:ea typeface="+mn-ea"/>
                <a:cs typeface="+mn-cs"/>
              </a:rPr>
              <a:t> after an intervention or after </a:t>
            </a:r>
            <a:r>
              <a:rPr lang="de-CH" altLang="zh-CN" sz="1200" b="0" i="1" kern="1200">
                <a:solidFill>
                  <a:schemeClr val="tx1"/>
                </a:solidFill>
                <a:effectLst/>
                <a:latin typeface="+mn-lt"/>
                <a:ea typeface="+mn-ea"/>
                <a:cs typeface="+mn-cs"/>
              </a:rPr>
              <a:t>a clearly defined lag</a:t>
            </a:r>
            <a:r>
              <a:rPr lang="de-CH" altLang="zh-CN" sz="1200" b="0" i="0" kern="1200">
                <a:solidFill>
                  <a:schemeClr val="tx1"/>
                </a:solidFill>
                <a:effectLst/>
                <a:latin typeface="+mn-lt"/>
                <a:ea typeface="+mn-ea"/>
                <a:cs typeface="+mn-cs"/>
              </a:rPr>
              <a:t>.</a:t>
            </a:r>
          </a:p>
          <a:p>
            <a:endParaRPr kumimoji="1" lang="en-US" altLang="zh-CN"/>
          </a:p>
          <a:p>
            <a:endParaRPr kumimoji="1" lang="en-US"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The ARIMA component is just the ordinary ARIMA. It is used to solve problems for seasonality and auto-correlation.</a:t>
            </a:r>
          </a:p>
          <a:p>
            <a:r>
              <a:rPr lang="de-CH" altLang="zh-CN" sz="1200" b="0" i="0" kern="1200">
                <a:solidFill>
                  <a:schemeClr val="tx1"/>
                </a:solidFill>
                <a:effectLst/>
                <a:latin typeface="+mn-lt"/>
                <a:ea typeface="+mn-ea"/>
                <a:cs typeface="+mn-cs"/>
              </a:rPr>
              <a:t>We have to mention that seasonality indeed causes problems in unbalanced short time series.</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33</a:t>
            </a:fld>
            <a:endParaRPr kumimoji="1" lang="zh-CN" altLang="en-US"/>
          </a:p>
        </p:txBody>
      </p:sp>
    </p:spTree>
    <p:extLst>
      <p:ext uri="{BB962C8B-B14F-4D97-AF65-F5344CB8AC3E}">
        <p14:creationId xmlns:p14="http://schemas.microsoft.com/office/powerpoint/2010/main" val="395925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CH" altLang="zh-CN" sz="1200" b="0" i="0" kern="1200">
                <a:solidFill>
                  <a:schemeClr val="tx1"/>
                </a:solidFill>
                <a:effectLst/>
                <a:latin typeface="+mn-lt"/>
                <a:ea typeface="+mn-ea"/>
                <a:cs typeface="+mn-cs"/>
              </a:rPr>
              <a:t>Here, we list the central issues for ITSA that we should care about.</a:t>
            </a: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First, it is about the date event. Many researchers recommend against the use of ITSA in not clearly defined occurence of the event. If the date event is problematic, we will have problems while modeling.</a:t>
            </a: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Second, choose indicator. Our indicator may not really represent the conclusion we want to get. For example, the google trend in China can hardly reveal anything. Because Google is not available in China,</a:t>
            </a: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Third, the rival explanation. Society is a complex system. Every phenomenon can have many explanations</a:t>
            </a:r>
            <a:r>
              <a:rPr lang="en-US" altLang="zh-CN" sz="1200" b="0" i="0" kern="1200">
                <a:solidFill>
                  <a:schemeClr val="tx1"/>
                </a:solidFill>
                <a:effectLst/>
                <a:latin typeface="+mn-lt"/>
                <a:ea typeface="+mn-ea"/>
                <a:cs typeface="+mn-cs"/>
              </a:rPr>
              <a:t>. We can not get correct conclusion if we ignore some important factors.</a:t>
            </a:r>
            <a:endParaRPr lang="de-CH" altLang="zh-CN" sz="1200" b="0" i="0" kern="1200">
              <a:solidFill>
                <a:schemeClr val="tx1"/>
              </a:solidFill>
              <a:effectLst/>
              <a:latin typeface="+mn-lt"/>
              <a:ea typeface="+mn-ea"/>
              <a:cs typeface="+mn-cs"/>
            </a:endParaRPr>
          </a:p>
          <a:p>
            <a:endParaRPr lang="de-CH" altLang="zh-CN" sz="1200" b="0" i="0" kern="1200">
              <a:solidFill>
                <a:schemeClr val="tx1"/>
              </a:solidFill>
              <a:effectLst/>
              <a:latin typeface="+mn-lt"/>
              <a:ea typeface="+mn-ea"/>
              <a:cs typeface="+mn-cs"/>
            </a:endParaRPr>
          </a:p>
          <a:p>
            <a:r>
              <a:rPr lang="de-CH" altLang="zh-CN" sz="1200" b="0" i="0" kern="1200">
                <a:solidFill>
                  <a:schemeClr val="tx1"/>
                </a:solidFill>
                <a:effectLst/>
                <a:latin typeface="+mn-lt"/>
                <a:ea typeface="+mn-ea"/>
                <a:cs typeface="+mn-cs"/>
              </a:rPr>
              <a:t>So what should we solve these problems? The only principle is to refer to independent data source, information source and existing researches. That is to say, we cannot determine the event date just by our eyes and our models to avoid overfittiing.</a:t>
            </a:r>
          </a:p>
        </p:txBody>
      </p:sp>
      <p:sp>
        <p:nvSpPr>
          <p:cNvPr id="4" name="灯片编号占位符 3"/>
          <p:cNvSpPr>
            <a:spLocks noGrp="1"/>
          </p:cNvSpPr>
          <p:nvPr>
            <p:ph type="sldNum" sz="quarter" idx="5"/>
          </p:nvPr>
        </p:nvSpPr>
        <p:spPr/>
        <p:txBody>
          <a:bodyPr/>
          <a:lstStyle/>
          <a:p>
            <a:fld id="{75903084-ED8C-D646-BE3A-652065C1555F}" type="slidenum">
              <a:t>34</a:t>
            </a:fld>
            <a:endParaRPr kumimoji="1" lang="zh-CN" altLang="en-US"/>
          </a:p>
        </p:txBody>
      </p:sp>
    </p:spTree>
    <p:extLst>
      <p:ext uri="{BB962C8B-B14F-4D97-AF65-F5344CB8AC3E}">
        <p14:creationId xmlns:p14="http://schemas.microsoft.com/office/powerpoint/2010/main" val="2630069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our project, we work on the two dataset. We mainly deal with zoom data on Google Trend and take unemployment data on OECD as appendix.</a:t>
            </a:r>
          </a:p>
          <a:p>
            <a:r>
              <a:rPr kumimoji="1" lang="en-US" altLang="zh-CN"/>
              <a:t>The two datasets are selected becase they are complementary</a:t>
            </a:r>
            <a:r>
              <a:rPr kumimoji="1" lang="zh-CN" altLang="en-US"/>
              <a:t> </a:t>
            </a:r>
            <a:r>
              <a:rPr kumimoji="1" lang="en-US" altLang="zh-CN"/>
              <a:t>in issues of ITSA.</a:t>
            </a:r>
          </a:p>
          <a:p>
            <a:endParaRPr kumimoji="1" lang="en-US" altLang="zh-CN"/>
          </a:p>
          <a:p>
            <a:r>
              <a:rPr kumimoji="1" lang="en-US" altLang="zh-CN"/>
              <a:t>For zoom data, it’s easy to date event and exclude rival explanation because there is nearly no lag at all. But choosing indicator is not difficult, because there is gap between search &amp; usage.</a:t>
            </a:r>
          </a:p>
          <a:p>
            <a:endParaRPr kumimoji="1" lang="en-US" altLang="zh-CN"/>
          </a:p>
          <a:p>
            <a:r>
              <a:rPr kumimoji="1" lang="en-US" altLang="zh-CN"/>
              <a:t>For unemployment data, it’s easy to choose the indicator, because OECD is very authortative. But it is very difficult to date event and exclude rival explanation. Because the economic mechanism is very complicated.</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35</a:t>
            </a:fld>
            <a:endParaRPr kumimoji="1" lang="zh-CN" altLang="en-US"/>
          </a:p>
        </p:txBody>
      </p:sp>
    </p:spTree>
    <p:extLst>
      <p:ext uri="{BB962C8B-B14F-4D97-AF65-F5344CB8AC3E}">
        <p14:creationId xmlns:p14="http://schemas.microsoft.com/office/powerpoint/2010/main" val="439021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our analysis process, we follow the pipeline here.</a:t>
            </a:r>
          </a:p>
          <a:p>
            <a:endParaRPr kumimoji="1" lang="en-US" altLang="zh-CN"/>
          </a:p>
          <a:p>
            <a:r>
              <a:rPr kumimoji="1" lang="en-US" altLang="zh-CN"/>
              <a:t>First, ## READ</a:t>
            </a:r>
          </a:p>
          <a:p>
            <a:r>
              <a:rPr kumimoji="1" lang="en-US" altLang="zh-CN"/>
              <a:t>Second, ## READ</a:t>
            </a:r>
          </a:p>
          <a:p>
            <a:r>
              <a:rPr kumimoji="1" lang="en-US" altLang="zh-CN"/>
              <a:t>Third, ## estimarte model, using information criteria to select the best model.</a:t>
            </a:r>
          </a:p>
          <a:p>
            <a:r>
              <a:rPr kumimoji="1" lang="en-US" altLang="zh-CN"/>
              <a:t>Fourth, ## READ.</a:t>
            </a:r>
          </a:p>
          <a:p>
            <a:endParaRPr kumimoji="1" lang="en-US" altLang="zh-CN"/>
          </a:p>
          <a:p>
            <a:r>
              <a:rPr kumimoji="1" lang="en-US" altLang="zh-CN"/>
              <a:t>Notice, due to our segmented linear regression component, the procedure of differencing is</a:t>
            </a:r>
            <a:r>
              <a:rPr kumimoji="1" lang="zh-CN" altLang="en-US"/>
              <a:t> </a:t>
            </a:r>
            <a:r>
              <a:rPr kumimoji="1" lang="en-US" altLang="zh-CN"/>
              <a:t>omitted. </a:t>
            </a:r>
          </a:p>
        </p:txBody>
      </p:sp>
      <p:sp>
        <p:nvSpPr>
          <p:cNvPr id="4" name="灯片编号占位符 3"/>
          <p:cNvSpPr>
            <a:spLocks noGrp="1"/>
          </p:cNvSpPr>
          <p:nvPr>
            <p:ph type="sldNum" sz="quarter" idx="5"/>
          </p:nvPr>
        </p:nvSpPr>
        <p:spPr/>
        <p:txBody>
          <a:bodyPr/>
          <a:lstStyle/>
          <a:p>
            <a:fld id="{75903084-ED8C-D646-BE3A-652065C1555F}" type="slidenum">
              <a:t>36</a:t>
            </a:fld>
            <a:endParaRPr kumimoji="1" lang="zh-CN" altLang="en-US"/>
          </a:p>
        </p:txBody>
      </p:sp>
    </p:spTree>
    <p:extLst>
      <p:ext uri="{BB962C8B-B14F-4D97-AF65-F5344CB8AC3E}">
        <p14:creationId xmlns:p14="http://schemas.microsoft.com/office/powerpoint/2010/main" val="2787801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In this page, we formulate our problem and explain how we deal with the issues.</a:t>
            </a:r>
          </a:p>
          <a:p>
            <a:r>
              <a:rPr kumimoji="1" lang="de-CH" altLang="zh-CN"/>
              <a:t>The causal graph is our assumption of COVID’s impact on zoom utilization.</a:t>
            </a:r>
          </a:p>
          <a:p>
            <a:r>
              <a:rPr kumimoji="1" lang="de-CH" altLang="zh-CN"/>
              <a:t>And the question we want to ask is How does the SAH policy influence on the ultilize of Zoom, which represent people' change in work-coordinate way.</a:t>
            </a:r>
          </a:p>
          <a:p>
            <a:endParaRPr kumimoji="1" lang="de-CH" altLang="zh-CN"/>
          </a:p>
          <a:p>
            <a:r>
              <a:rPr kumimoji="1" lang="de-CH" altLang="zh-CN"/>
              <a:t>We answer the questions step by step.</a:t>
            </a:r>
          </a:p>
          <a:p>
            <a:r>
              <a:rPr kumimoji="1" lang="de-CH" altLang="zh-CN"/>
              <a:t>Is it appropriate to use ITSA? I think so because we have a clear event date for SAH policy. ITSA is common in policy researches.</a:t>
            </a:r>
          </a:p>
          <a:p>
            <a:r>
              <a:rPr kumimoji="1" lang="de-CH" altLang="zh-CN"/>
              <a:t>What is the shape of impact here. We think it should have both step and ramp. It’s about people’s long-term habits for working &amp; communication style, so there is a step.</a:t>
            </a:r>
          </a:p>
          <a:p>
            <a:r>
              <a:rPr kumimoji="1" lang="de-CH" altLang="zh-CN"/>
              <a:t>After the pulse of policy, the popularity should regress to reasonable value, so there is a ramp.</a:t>
            </a:r>
          </a:p>
          <a:p>
            <a:endParaRPr kumimoji="1" lang="de-CH" altLang="zh-CN"/>
          </a:p>
          <a:p>
            <a:r>
              <a:rPr kumimoji="1" lang="de-CH" altLang="zh-CN"/>
              <a:t>The right section clarify how we implement the data selection.</a:t>
            </a:r>
          </a:p>
          <a:p>
            <a:endParaRPr kumimoji="1" lang="de-CH" altLang="zh-CN"/>
          </a:p>
          <a:p>
            <a:r>
              <a:rPr kumimoji="1" lang="de-CH" altLang="zh-CN"/>
              <a:t>The Starting Date is not very important, we use the date 5 years before now. The zoom is released on 2011. And there is an improvement to Data Collection System on 2016 for Google Trend. So we have to use data after 2016. The Data after it is also very stable intuitively. Theirfore the specific choice of starting date is not essential.</a:t>
            </a:r>
          </a:p>
          <a:p>
            <a:endParaRPr kumimoji="1" lang="de-CH" altLang="zh-CN"/>
          </a:p>
          <a:p>
            <a:r>
              <a:rPr kumimoji="1" lang="de-CH" altLang="zh-CN"/>
              <a:t>the impact effect comes mmediately. From our experience, courses are online on zoom if it is not in the classroom.</a:t>
            </a:r>
          </a:p>
          <a:p>
            <a:endParaRPr kumimoji="1" lang="de-CH" altLang="zh-CN"/>
          </a:p>
          <a:p>
            <a:r>
              <a:rPr kumimoji="1" lang="de-CH" altLang="zh-CN"/>
              <a:t>The related policies are cancelled in 2022 mostly from our reference. The SAH policy cancel at 2022-02-03. Therefore to be convenient, we just set the ending date before 2022. We also think that abandoning a little data before exact policy is wise.</a:t>
            </a:r>
          </a:p>
          <a:p>
            <a:endParaRPr kumimoji="1" lang="de-CH" altLang="zh-CN"/>
          </a:p>
          <a:p>
            <a:r>
              <a:rPr kumimoji="1" lang="de-CH" altLang="zh-CN"/>
              <a:t> Granularity: the policy intervention is on March 16th, Monday. The granularity of month is too coarse for mid-term happened intervention.</a:t>
            </a:r>
          </a:p>
          <a:p>
            <a:endParaRPr kumimoji="1" lang="de-CH" altLang="zh-CN"/>
          </a:p>
          <a:p>
            <a:r>
              <a:rPr kumimoji="1" lang="de-CH" altLang="zh-CN"/>
              <a:t>Why do we use Swiss Data? First, we are in Swiss. Second, Swiss has consistent policy.Thus we use Swiss Data for our analysis</a:t>
            </a:r>
          </a:p>
          <a:p>
            <a:endParaRPr kumimoji="1" lang="en-US" altLang="zh-CN"/>
          </a:p>
          <a:p>
            <a:r>
              <a:rPr kumimoji="1" lang="en-US" altLang="zh-CN"/>
              <a:t>on the basis of these issues, more data is better from the perspective of test and variance.</a:t>
            </a:r>
          </a:p>
        </p:txBody>
      </p:sp>
      <p:sp>
        <p:nvSpPr>
          <p:cNvPr id="4" name="灯片编号占位符 3"/>
          <p:cNvSpPr>
            <a:spLocks noGrp="1"/>
          </p:cNvSpPr>
          <p:nvPr>
            <p:ph type="sldNum" sz="quarter" idx="5"/>
          </p:nvPr>
        </p:nvSpPr>
        <p:spPr/>
        <p:txBody>
          <a:bodyPr/>
          <a:lstStyle/>
          <a:p>
            <a:fld id="{75903084-ED8C-D646-BE3A-652065C1555F}" type="slidenum">
              <a:t>37</a:t>
            </a:fld>
            <a:endParaRPr kumimoji="1" lang="zh-CN" altLang="en-US"/>
          </a:p>
        </p:txBody>
      </p:sp>
    </p:spTree>
    <p:extLst>
      <p:ext uri="{BB962C8B-B14F-4D97-AF65-F5344CB8AC3E}">
        <p14:creationId xmlns:p14="http://schemas.microsoft.com/office/powerpoint/2010/main" val="133788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Compartmental models are a very general modelling technique. They are often applied to the mathematical modelling of infectious diseases. The population is assigned to compartments with labels – for example, S, I, or R, (Susceptible, Infectious, or Recovered).</a:t>
            </a:r>
          </a:p>
        </p:txBody>
      </p:sp>
    </p:spTree>
    <p:extLst>
      <p:ext uri="{BB962C8B-B14F-4D97-AF65-F5344CB8AC3E}">
        <p14:creationId xmlns:p14="http://schemas.microsoft.com/office/powerpoint/2010/main" val="3314273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This is the time series for zoom data on Google Trend for Switzerland and Israel.</a:t>
            </a:r>
          </a:p>
          <a:p>
            <a:endParaRPr kumimoji="1" lang="de-CH" altLang="zh-CN"/>
          </a:p>
          <a:p>
            <a:r>
              <a:rPr kumimoji="1" lang="de-CH" altLang="zh-CN"/>
              <a:t>we use the log-transformation. Because the absolute difference between our data is very large. log-transformation can protect ordinary data from outliers.</a:t>
            </a:r>
          </a:p>
          <a:p>
            <a:r>
              <a:rPr kumimoji="1" lang="de-CH" altLang="zh-CN"/>
              <a:t>Besides the variance is highly Heterogeneous before and after intervention, so log-transformation can stabilize the variance.</a:t>
            </a:r>
          </a:p>
          <a:p>
            <a:endParaRPr kumimoji="1" lang="de-CH" altLang="zh-CN"/>
          </a:p>
          <a:p>
            <a:r>
              <a:rPr kumimoji="1" lang="de-CH" altLang="zh-CN"/>
              <a:t>we use Gauss Distribution instead of Poisson Distribution, even though the data is actually counting data. We have 3 consideration:</a:t>
            </a:r>
          </a:p>
          <a:p>
            <a:r>
              <a:rPr kumimoji="1" lang="de-CH" altLang="zh-CN"/>
              <a:t>First, the original number of counting is unavailable.</a:t>
            </a:r>
          </a:p>
          <a:p>
            <a:r>
              <a:rPr kumimoji="1" lang="de-CH" altLang="zh-CN"/>
              <a:t>Second, we believe the counting number is large enough for similar analysis with Gauss.</a:t>
            </a:r>
          </a:p>
          <a:p>
            <a:r>
              <a:rPr kumimoji="1" lang="de-CH" altLang="zh-CN"/>
              <a:t>Third, we have used log-transformation.</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38</a:t>
            </a:fld>
            <a:endParaRPr kumimoji="1" lang="zh-CN" altLang="en-US"/>
          </a:p>
        </p:txBody>
      </p:sp>
    </p:spTree>
    <p:extLst>
      <p:ext uri="{BB962C8B-B14F-4D97-AF65-F5344CB8AC3E}">
        <p14:creationId xmlns:p14="http://schemas.microsoft.com/office/powerpoint/2010/main" val="740143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This is our model fitting and model selection section. We select model based on AIC and parsimony. We accept the model when it can pass the Box test.</a:t>
            </a:r>
          </a:p>
          <a:p>
            <a:endParaRPr kumimoji="1" lang="en-US" altLang="zh-CN"/>
          </a:p>
          <a:p>
            <a:r>
              <a:rPr kumimoji="1" lang="en-US" altLang="zh-CN"/>
              <a:t>Here is our final model. The time series works well. all parameters are significant. The autocorrelation function is not unaccepble. The analysis of residence show it could be regarded as white noise. That is to say every assumption meets the data.</a:t>
            </a:r>
          </a:p>
          <a:p>
            <a:endParaRPr kumimoji="1" lang="en-US" altLang="zh-CN"/>
          </a:p>
          <a:p>
            <a:r>
              <a:rPr kumimoji="1" lang="en-US" altLang="zh-CN"/>
              <a:t>We have tried larger p and q. And more complex model here will not decrease AIC. The parameter will not be significant at all.</a:t>
            </a:r>
          </a:p>
          <a:p>
            <a:endParaRPr kumimoji="1" lang="en-US" altLang="zh-CN"/>
          </a:p>
          <a:p>
            <a:r>
              <a:rPr kumimoji="1" lang="en-US" altLang="zh-CN"/>
              <a:t>We also try removing the time term for eliminating long-term increasing trend, AIC will increase. Therefore the general trend for time is not neclectable, even for data before intervention.</a:t>
            </a:r>
          </a:p>
          <a:p>
            <a:endParaRPr kumimoji="1" lang="en-US" altLang="zh-CN"/>
          </a:p>
        </p:txBody>
      </p:sp>
      <p:sp>
        <p:nvSpPr>
          <p:cNvPr id="4" name="灯片编号占位符 3"/>
          <p:cNvSpPr>
            <a:spLocks noGrp="1"/>
          </p:cNvSpPr>
          <p:nvPr>
            <p:ph type="sldNum" sz="quarter" idx="5"/>
          </p:nvPr>
        </p:nvSpPr>
        <p:spPr/>
        <p:txBody>
          <a:bodyPr/>
          <a:lstStyle/>
          <a:p>
            <a:fld id="{75903084-ED8C-D646-BE3A-652065C1555F}" type="slidenum">
              <a:t>39</a:t>
            </a:fld>
            <a:endParaRPr kumimoji="1" lang="zh-CN" altLang="en-US"/>
          </a:p>
        </p:txBody>
      </p:sp>
    </p:spTree>
    <p:extLst>
      <p:ext uri="{BB962C8B-B14F-4D97-AF65-F5344CB8AC3E}">
        <p14:creationId xmlns:p14="http://schemas.microsoft.com/office/powerpoint/2010/main" val="1397052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Here we also try the seasonal model.</a:t>
            </a:r>
          </a:p>
          <a:p>
            <a:endParaRPr kumimoji="1" lang="de-CH" altLang="zh-CN"/>
          </a:p>
          <a:p>
            <a:r>
              <a:rPr kumimoji="1" lang="de-CH" altLang="zh-CN"/>
              <a:t>The seasonality could decrease AIC slightly and the p-value for Box-Ljung test can also be slightly bigger.</a:t>
            </a:r>
          </a:p>
          <a:p>
            <a:r>
              <a:rPr kumimoji="1" lang="de-CH" altLang="zh-CN"/>
              <a:t>We have more chance to admit the residuals are white noise.</a:t>
            </a:r>
          </a:p>
          <a:p>
            <a:r>
              <a:rPr kumimoji="1" lang="de-CH" altLang="zh-CN"/>
              <a:t>Thus we could say considering the seasonal effect improve the model slightly.</a:t>
            </a:r>
          </a:p>
          <a:p>
            <a:r>
              <a:rPr kumimoji="1" lang="de-CH" altLang="zh-CN"/>
              <a:t>Due to the parsimony, we regard it as a candidate model.</a:t>
            </a:r>
          </a:p>
          <a:p>
            <a:endParaRPr kumimoji="1" lang="de-CH" altLang="zh-CN"/>
          </a:p>
          <a:p>
            <a:r>
              <a:rPr kumimoji="1" lang="de-CH" altLang="zh-CN"/>
              <a:t>In our experience, there should be seasonality for our data.</a:t>
            </a:r>
          </a:p>
          <a:p>
            <a:r>
              <a:rPr kumimoji="1" lang="de-CH" altLang="zh-CN"/>
              <a:t>Because, one heavy use of zoom is online course.As is known, there is no online course in summer and winter vacation.</a:t>
            </a:r>
          </a:p>
          <a:p>
            <a:r>
              <a:rPr kumimoji="1" lang="de-CH" altLang="zh-CN"/>
              <a:t>Therefore there should be a seasonality.</a:t>
            </a:r>
          </a:p>
        </p:txBody>
      </p:sp>
      <p:sp>
        <p:nvSpPr>
          <p:cNvPr id="4" name="灯片编号占位符 3"/>
          <p:cNvSpPr>
            <a:spLocks noGrp="1"/>
          </p:cNvSpPr>
          <p:nvPr>
            <p:ph type="sldNum" sz="quarter" idx="5"/>
          </p:nvPr>
        </p:nvSpPr>
        <p:spPr/>
        <p:txBody>
          <a:bodyPr/>
          <a:lstStyle/>
          <a:p>
            <a:fld id="{75903084-ED8C-D646-BE3A-652065C1555F}" type="slidenum">
              <a:t>40</a:t>
            </a:fld>
            <a:endParaRPr kumimoji="1" lang="zh-CN" altLang="en-US"/>
          </a:p>
        </p:txBody>
      </p:sp>
    </p:spTree>
    <p:extLst>
      <p:ext uri="{BB962C8B-B14F-4D97-AF65-F5344CB8AC3E}">
        <p14:creationId xmlns:p14="http://schemas.microsoft.com/office/powerpoint/2010/main" val="4283890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buFont typeface="Arial" panose="020B0604020202020204" pitchFamily="34" charset="0"/>
              <a:buNone/>
            </a:pPr>
            <a:r>
              <a:rPr kumimoji="1" lang="en-US" altLang="zh-CN"/>
              <a:t>It is about our ITSA on Israel data. We repeat the above process.</a:t>
            </a:r>
          </a:p>
          <a:p>
            <a:pPr marL="0" lvl="0" indent="0">
              <a:buFont typeface="Arial" panose="020B0604020202020204" pitchFamily="34" charset="0"/>
              <a:buNone/>
            </a:pPr>
            <a:endParaRPr kumimoji="1" lang="en-US" altLang="zh-CN"/>
          </a:p>
          <a:p>
            <a:pPr marL="0" lvl="0" indent="0">
              <a:buFont typeface="Arial" panose="020B0604020202020204" pitchFamily="34" charset="0"/>
              <a:buNone/>
            </a:pPr>
            <a:r>
              <a:rPr kumimoji="1" lang="en-US" altLang="zh-CN"/>
              <a:t>The school closed on March 14, 2020. The Stay at Home Policy Start from March 19, 2020. We could use March 16 at intervention date.</a:t>
            </a:r>
          </a:p>
          <a:p>
            <a:pPr marL="0" lvl="0" indent="0">
              <a:buFont typeface="Arial" panose="020B0604020202020204" pitchFamily="34" charset="0"/>
              <a:buNone/>
            </a:pPr>
            <a:r>
              <a:rPr kumimoji="1" lang="en-US" altLang="zh-CN"/>
              <a:t>From the time pictures in page 9, we can know that the usage amount before intervention is too small to model.Therefore we only model the time series after intervention.</a:t>
            </a:r>
          </a:p>
          <a:p>
            <a:pPr marL="0" lvl="0" indent="0">
              <a:buFont typeface="Arial" panose="020B0604020202020204" pitchFamily="34" charset="0"/>
              <a:buNone/>
            </a:pPr>
            <a:endParaRPr kumimoji="1" lang="en-US" altLang="zh-CN"/>
          </a:p>
          <a:p>
            <a:pPr marL="0" lvl="0" indent="0">
              <a:buFont typeface="Arial" panose="020B0604020202020204" pitchFamily="34" charset="0"/>
              <a:buNone/>
            </a:pPr>
            <a:r>
              <a:rPr kumimoji="1" lang="en-US" altLang="zh-CN"/>
              <a:t>The final model for israel is presented. It has the same order with Switzerland and similar coefficients of the same magnitude.</a:t>
            </a:r>
          </a:p>
        </p:txBody>
      </p:sp>
      <p:sp>
        <p:nvSpPr>
          <p:cNvPr id="4" name="灯片编号占位符 3"/>
          <p:cNvSpPr>
            <a:spLocks noGrp="1"/>
          </p:cNvSpPr>
          <p:nvPr>
            <p:ph type="sldNum" sz="quarter" idx="5"/>
          </p:nvPr>
        </p:nvSpPr>
        <p:spPr/>
        <p:txBody>
          <a:bodyPr/>
          <a:lstStyle/>
          <a:p>
            <a:fld id="{75903084-ED8C-D646-BE3A-652065C1555F}" type="slidenum">
              <a:t>41</a:t>
            </a:fld>
            <a:endParaRPr kumimoji="1" lang="zh-CN" altLang="en-US"/>
          </a:p>
        </p:txBody>
      </p:sp>
    </p:spTree>
    <p:extLst>
      <p:ext uri="{BB962C8B-B14F-4D97-AF65-F5344CB8AC3E}">
        <p14:creationId xmlns:p14="http://schemas.microsoft.com/office/powerpoint/2010/main" val="1411883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CH" altLang="zh-CN"/>
              <a:t>Is indicator from Google Trend really meaningful for conclusion about utilization?</a:t>
            </a:r>
          </a:p>
          <a:p>
            <a:r>
              <a:rPr kumimoji="1" lang="de-CH" altLang="zh-CN"/>
              <a:t>To know this, we compare data from different sources. Notice the whole official data from zoom is not available. Or we will not use data on Google Trend.</a:t>
            </a:r>
          </a:p>
          <a:p>
            <a:endParaRPr kumimoji="1" lang="de-CH" altLang="zh-CN"/>
          </a:p>
          <a:p>
            <a:r>
              <a:rPr kumimoji="1" lang="de-CH" altLang="zh-CN"/>
              <a:t>Obviously, Search volume is neither proportional to daily users nor daily usage time. Our analysis does have some flaws</a:t>
            </a:r>
          </a:p>
          <a:p>
            <a:r>
              <a:rPr kumimoji="1" lang="de-CH" altLang="zh-CN"/>
              <a:t>In fact, the number of daily participants &amp; the meeting minutes are really meaningful anyway.</a:t>
            </a:r>
          </a:p>
          <a:p>
            <a:endParaRPr kumimoji="1" lang="de-CH" altLang="zh-CN"/>
          </a:p>
          <a:p>
            <a:r>
              <a:rPr kumimoji="1" lang="de-CH" altLang="zh-CN"/>
              <a:t>One explanation is that one central aim for search is to download. And if you have already had zoom on your computer, you will just click it instead of open chrome and counted by Google.</a:t>
            </a:r>
          </a:p>
          <a:p>
            <a:endParaRPr kumimoji="1" lang="de-CH" altLang="zh-CN"/>
          </a:p>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42</a:t>
            </a:fld>
            <a:endParaRPr kumimoji="1" lang="zh-CN" altLang="en-US"/>
          </a:p>
        </p:txBody>
      </p:sp>
    </p:spTree>
    <p:extLst>
      <p:ext uri="{BB962C8B-B14F-4D97-AF65-F5344CB8AC3E}">
        <p14:creationId xmlns:p14="http://schemas.microsoft.com/office/powerpoint/2010/main" val="2912278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There are also other issues we omit in our analysis process.</a:t>
            </a:r>
          </a:p>
          <a:p>
            <a:r>
              <a:rPr kumimoji="1" lang="en-US" altLang="zh-CN"/>
              <a:t>For example, the SAH policy is not stable at all. New strains came but we only consider the first</a:t>
            </a:r>
            <a:r>
              <a:rPr kumimoji="1" lang="zh-CN" altLang="en-US"/>
              <a:t> </a:t>
            </a:r>
            <a:r>
              <a:rPr kumimoji="1" lang="en-US" altLang="zh-CN"/>
              <a:t>outbreak.</a:t>
            </a:r>
          </a:p>
          <a:p>
            <a:r>
              <a:rPr kumimoji="1" lang="en-US" altLang="zh-CN"/>
              <a:t>Due to the changing circumstance, the SAH policy are implemented with different strength. We list some events about relaxing or strengthing restriction here.</a:t>
            </a:r>
          </a:p>
          <a:p>
            <a:endParaRPr kumimoji="1" lang="en-US" altLang="zh-CN"/>
          </a:p>
          <a:p>
            <a:r>
              <a:rPr kumimoji="1" lang="en-US" altLang="zh-CN"/>
              <a:t>Besides, festivals will definely cause a drop on time series that we could not explain in our model. The passover has an extremely obvious drop on the search volume for zoom. the season is easy. Who have meetings and take courses on holiday?</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43</a:t>
            </a:fld>
            <a:endParaRPr kumimoji="1" lang="zh-CN" altLang="en-US"/>
          </a:p>
        </p:txBody>
      </p:sp>
    </p:spTree>
    <p:extLst>
      <p:ext uri="{BB962C8B-B14F-4D97-AF65-F5344CB8AC3E}">
        <p14:creationId xmlns:p14="http://schemas.microsoft.com/office/powerpoint/2010/main" val="1179428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We also test the uunemployment data for the whole OECD. There are two candiatateb model.</a:t>
            </a:r>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t>44</a:t>
            </a:fld>
            <a:endParaRPr kumimoji="1" lang="zh-CN" altLang="en-US"/>
          </a:p>
        </p:txBody>
      </p:sp>
    </p:spTree>
    <p:extLst>
      <p:ext uri="{BB962C8B-B14F-4D97-AF65-F5344CB8AC3E}">
        <p14:creationId xmlns:p14="http://schemas.microsoft.com/office/powerpoint/2010/main" val="2435674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the pattern of Israel is quite different. </a:t>
            </a:r>
          </a:p>
          <a:p>
            <a:r>
              <a:rPr kumimoji="1" lang="en-US" altLang="zh-CN" dirty="0"/>
              <a:t>After survey, we find Israel have the unpaid leave policy.</a:t>
            </a:r>
          </a:p>
          <a:p>
            <a:r>
              <a:rPr kumimoji="1" lang="en-US" altLang="zh-CN" dirty="0"/>
              <a:t>Therefore many people choose unpaid leave and they are not counted by OECD.</a:t>
            </a:r>
          </a:p>
          <a:p>
            <a:r>
              <a:rPr kumimoji="1" lang="en-US" altLang="zh-CN" dirty="0"/>
              <a:t>This example shows that how important it is to have a concrete understanding of the policy.</a:t>
            </a:r>
            <a:endParaRPr kumimoji="1" lang="zh-CN" altLang="en-US" dirty="0"/>
          </a:p>
        </p:txBody>
      </p:sp>
      <p:sp>
        <p:nvSpPr>
          <p:cNvPr id="4" name="灯片编号占位符 3"/>
          <p:cNvSpPr>
            <a:spLocks noGrp="1"/>
          </p:cNvSpPr>
          <p:nvPr>
            <p:ph type="sldNum" sz="quarter" idx="5"/>
          </p:nvPr>
        </p:nvSpPr>
        <p:spPr/>
        <p:txBody>
          <a:bodyPr/>
          <a:lstStyle/>
          <a:p>
            <a:fld id="{75903084-ED8C-D646-BE3A-652065C1555F}" type="slidenum">
              <a:t>45</a:t>
            </a:fld>
            <a:endParaRPr kumimoji="1" lang="zh-CN" altLang="en-US"/>
          </a:p>
        </p:txBody>
      </p:sp>
    </p:spTree>
    <p:extLst>
      <p:ext uri="{BB962C8B-B14F-4D97-AF65-F5344CB8AC3E}">
        <p14:creationId xmlns:p14="http://schemas.microsoft.com/office/powerpoint/2010/main" val="344544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5903084-ED8C-D646-BE3A-652065C1555F}" type="slidenum">
              <a:rPr lang="en-US" altLang="zh-CN"/>
              <a:t>46</a:t>
            </a:fld>
            <a:endParaRPr kumimoji="1" lang="zh-CN" altLang="en-US"/>
          </a:p>
        </p:txBody>
      </p:sp>
    </p:spTree>
    <p:extLst>
      <p:ext uri="{BB962C8B-B14F-4D97-AF65-F5344CB8AC3E}">
        <p14:creationId xmlns:p14="http://schemas.microsoft.com/office/powerpoint/2010/main" val="629545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Compartmental models are a very general modelling technique. They are often applied to the mathematical modelling of infectious diseases. The population is assigned to compartments with labels – for example, S, I, or R, (Susceptible, Infectious, or Recovered).</a:t>
            </a:r>
          </a:p>
        </p:txBody>
      </p:sp>
    </p:spTree>
    <p:extLst>
      <p:ext uri="{BB962C8B-B14F-4D97-AF65-F5344CB8AC3E}">
        <p14:creationId xmlns:p14="http://schemas.microsoft.com/office/powerpoint/2010/main" val="297360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Hi,everyone</a:t>
            </a:r>
            <a:r>
              <a:rPr lang="en-US" dirty="0"/>
              <a:t>, I am </a:t>
            </a:r>
            <a:r>
              <a:rPr lang="en-US" dirty="0" err="1"/>
              <a:t>junling</a:t>
            </a:r>
            <a:r>
              <a:rPr lang="en-US" dirty="0"/>
              <a:t> wang, I am honored to introduce you about the seir model construction part of our study</a:t>
            </a:r>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087143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SEIR  is a kind of </a:t>
            </a:r>
            <a:r>
              <a:rPr lang="zh-CN" altLang="en-US" dirty="0"/>
              <a:t>Compartmental models</a:t>
            </a:r>
            <a:r>
              <a:rPr lang="en-US" altLang="zh-CN" dirty="0"/>
              <a:t>, which </a:t>
            </a:r>
            <a:r>
              <a:rPr lang="zh-CN" altLang="en-US" dirty="0"/>
              <a:t>are a very general modelling technique. They are often applied to the mathematical modelling of infectious diseases. The population is assigned to compartments with labels – for example, S, I, or R, (Susceptible, Infectious, or Recovered). 其他看</a:t>
            </a:r>
            <a:r>
              <a:rPr lang="en-US" altLang="zh-CN" dirty="0"/>
              <a:t>ppt</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dirty="0">
                <a:solidFill>
                  <a:srgbClr val="000000"/>
                </a:solidFill>
                <a:latin typeface="Calibri" panose="020F0502020204030204" pitchFamily="34" charset="0"/>
              </a:rPr>
              <a:t>so here we can see the equations of different kinds of compartmental models in epidemiology:</a:t>
            </a:r>
          </a:p>
          <a:p>
            <a:r>
              <a:rPr lang="en-US" sz="1800" dirty="0">
                <a:solidFill>
                  <a:srgbClr val="000000"/>
                </a:solidFill>
                <a:latin typeface="Calibri" panose="020F0502020204030204" pitchFamily="34" charset="0"/>
              </a:rPr>
              <a:t>The most basic one is SI model, which only consider the susceptible and infectious groups, so people who are infected cannot recover. some </a:t>
            </a:r>
            <a:r>
              <a:rPr lang="en-US" sz="1800" dirty="0" err="1">
                <a:solidFill>
                  <a:srgbClr val="000000"/>
                </a:solidFill>
                <a:latin typeface="Calibri" panose="020F0502020204030204" pitchFamily="34" charset="0"/>
              </a:rPr>
              <a:t>deseases</a:t>
            </a:r>
            <a:r>
              <a:rPr lang="en-US" sz="1800" dirty="0">
                <a:solidFill>
                  <a:srgbClr val="000000"/>
                </a:solidFill>
                <a:latin typeface="Calibri" panose="020F0502020204030204" pitchFamily="34" charset="0"/>
              </a:rPr>
              <a:t> like HIV are suitable for this model. as for the equation: so we can see that derivative of S with respect to time t is equal to negative beta S I, and beta is the rate of infectious.</a:t>
            </a:r>
          </a:p>
          <a:p>
            <a:r>
              <a:rPr lang="en-US" sz="1800" dirty="0">
                <a:solidFill>
                  <a:srgbClr val="000000"/>
                </a:solidFill>
                <a:latin typeface="Calibri" panose="020F0502020204030204" pitchFamily="34" charset="0"/>
              </a:rPr>
              <a:t>and then the derivative of I with respect to t is equal to positive beta S I, which is the people who transfer from S group to I group.</a:t>
            </a:r>
          </a:p>
          <a:p>
            <a:endParaRPr lang="en-US" sz="1800" dirty="0">
              <a:solidFill>
                <a:srgbClr val="000000"/>
              </a:solidFill>
              <a:latin typeface="Calibri" panose="020F0502020204030204" pitchFamily="34" charset="0"/>
            </a:endParaRPr>
          </a:p>
          <a:p>
            <a:r>
              <a:rPr lang="en-US" sz="1800" dirty="0">
                <a:solidFill>
                  <a:srgbClr val="000000"/>
                </a:solidFill>
                <a:latin typeface="Calibri" panose="020F0502020204030204" pitchFamily="34" charset="0"/>
              </a:rPr>
              <a:t>then we come to SIS model, here we considered that infectious people can still recovered to susceptible. so the derivative will plus  I multiplied by gamma, which is the recover rate. </a:t>
            </a:r>
          </a:p>
          <a:p>
            <a:endParaRPr lang="en-US" sz="1800" dirty="0">
              <a:solidFill>
                <a:srgbClr val="000000"/>
              </a:solidFill>
              <a:latin typeface="Calibri" panose="020F0502020204030204" pitchFamily="34" charset="0"/>
            </a:endParaRPr>
          </a:p>
          <a:p>
            <a:r>
              <a:rPr lang="en-US" sz="1800" dirty="0">
                <a:solidFill>
                  <a:srgbClr val="000000"/>
                </a:solidFill>
                <a:latin typeface="Calibri" panose="020F0502020204030204" pitchFamily="34" charset="0"/>
              </a:rPr>
              <a:t>but we understand that people who already recovered are often immune to this disease, therefore we come to the SIR model: here we have R group which means recovered. so the pipeline will become S to I to R, with beta as infectious rate and gamma as recover rate.</a:t>
            </a:r>
          </a:p>
          <a:p>
            <a:endParaRPr lang="en-US" sz="1800" dirty="0">
              <a:solidFill>
                <a:srgbClr val="000000"/>
              </a:solidFill>
              <a:latin typeface="Calibri" panose="020F0502020204030204" pitchFamily="34" charset="0"/>
            </a:endParaRPr>
          </a:p>
          <a:p>
            <a:r>
              <a:rPr lang="en-US" sz="1800" dirty="0">
                <a:solidFill>
                  <a:srgbClr val="000000"/>
                </a:solidFill>
                <a:latin typeface="Calibri" panose="020F0502020204030204" pitchFamily="34" charset="0"/>
              </a:rPr>
              <a:t>but we also know that bacteria and virus are quite tricky, for many important infections, there is a significant latency period during which individuals have been infected but are not yet infectious themselves. For example covid-19. So we assign these people to compartment Exposed and come to the SEIR model. here the pipeline changes to S to E to I to R. with alpha as the inverse of average latency </a:t>
            </a:r>
            <a:r>
              <a:rPr lang="en-US" sz="1800" dirty="0" err="1">
                <a:solidFill>
                  <a:srgbClr val="000000"/>
                </a:solidFill>
                <a:latin typeface="Calibri" panose="020F0502020204030204" pitchFamily="34" charset="0"/>
              </a:rPr>
              <a:t>period,and</a:t>
            </a:r>
            <a:r>
              <a:rPr lang="en-US" sz="1800" dirty="0">
                <a:solidFill>
                  <a:srgbClr val="000000"/>
                </a:solidFill>
                <a:latin typeface="Calibri" panose="020F0502020204030204" pitchFamily="34" charset="0"/>
              </a:rPr>
              <a:t> gamma1 gamma2 are recover rate of group E and group I. </a:t>
            </a:r>
          </a:p>
          <a:p>
            <a:r>
              <a:rPr lang="en-US" sz="1800" dirty="0">
                <a:solidFill>
                  <a:srgbClr val="000000"/>
                </a:solidFill>
                <a:latin typeface="Calibri" panose="020F0502020204030204" pitchFamily="34" charset="0"/>
              </a:rPr>
              <a:t>Since we are study covid-19, it's reasonable to use SEIR as our model.</a:t>
            </a: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a:p>
            <a:endParaRPr lang="en-US" sz="1800" dirty="0">
              <a:solidFill>
                <a:srgbClr val="000000"/>
              </a:solidFill>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solidFill>
                  <a:srgbClr val="000000"/>
                </a:solidFill>
                <a:latin typeface="Calibri" panose="020F0502020204030204" pitchFamily="34" charset="0"/>
              </a:rPr>
              <a:t>in our study, we make slight modification for seir. we separate susceptible people into separate groups: </a:t>
            </a:r>
            <a:r>
              <a:rPr lang="en-US" sz="1800" dirty="0" err="1">
                <a:solidFill>
                  <a:srgbClr val="000000"/>
                </a:solidFill>
                <a:latin typeface="Calibri" panose="020F0502020204030204" pitchFamily="34" charset="0"/>
              </a:rPr>
              <a:t>Su</a:t>
            </a:r>
            <a:r>
              <a:rPr lang="en-US" sz="1800" dirty="0">
                <a:solidFill>
                  <a:srgbClr val="000000"/>
                </a:solidFill>
                <a:latin typeface="Calibri" panose="020F0502020204030204" pitchFamily="34" charset="0"/>
              </a:rPr>
              <a:t> and Sa. </a:t>
            </a:r>
            <a:r>
              <a:rPr lang="en-US" sz="1800" dirty="0" err="1">
                <a:solidFill>
                  <a:srgbClr val="000000"/>
                </a:solidFill>
                <a:latin typeface="Calibri" panose="020F0502020204030204" pitchFamily="34" charset="0"/>
              </a:rPr>
              <a:t>Su</a:t>
            </a:r>
            <a:r>
              <a:rPr lang="en-US" sz="1800" dirty="0">
                <a:solidFill>
                  <a:srgbClr val="000000"/>
                </a:solidFill>
                <a:latin typeface="Calibri" panose="020F0502020204030204" pitchFamily="34" charset="0"/>
              </a:rPr>
              <a:t> is people who don't protect themself in a proper way, Sa represent people who protect themself in a proper way. in this way, we will have beta1 to beta 4 represent different transmission probability. others stay the same.</a:t>
            </a:r>
          </a:p>
          <a:p>
            <a:pPr algn="l"/>
            <a:endParaRPr lang="en-US" altLang="zh-CN" dirty="0"/>
          </a:p>
          <a:p>
            <a:pPr algn="l"/>
            <a:r>
              <a:rPr lang="en-US" altLang="zh-CN" dirty="0"/>
              <a:t>E: Individuals who have been exposed to the virus but have not started spreading infection.</a:t>
            </a:r>
          </a:p>
          <a:p>
            <a:pPr algn="l"/>
            <a:r>
              <a:rPr lang="en-US" altLang="zh-CN" dirty="0" err="1"/>
              <a:t>Su</a:t>
            </a:r>
            <a:r>
              <a:rPr lang="en-US" altLang="zh-CN" dirty="0"/>
              <a:t>: Susceptible people who don't protect themself in a proper way</a:t>
            </a:r>
          </a:p>
          <a:p>
            <a:pPr algn="l"/>
            <a:r>
              <a:rPr lang="en-US" altLang="zh-CN" dirty="0">
                <a:sym typeface="+mn-ea"/>
              </a:rPr>
              <a:t>Sa: Susceptible people who protect themself in a proper way</a:t>
            </a:r>
            <a:r>
              <a:rPr lang="en-US" altLang="zh-CN" dirty="0"/>
              <a:t> </a:t>
            </a:r>
          </a:p>
          <a:p>
            <a:pPr algn="l"/>
            <a:r>
              <a:rPr lang="en-US" altLang="zh-CN" dirty="0"/>
              <a:t>I: Infectious</a:t>
            </a:r>
          </a:p>
          <a:p>
            <a:pPr algn="l"/>
            <a:r>
              <a:rPr lang="en-US" altLang="zh-CN" dirty="0"/>
              <a:t>R: Recovered</a:t>
            </a:r>
          </a:p>
          <a:p>
            <a:pPr algn="l"/>
            <a:r>
              <a:rPr lang="en-US" altLang="zh-CN" dirty="0"/>
              <a:t>β1</a:t>
            </a:r>
            <a:r>
              <a:rPr lang="zh-CN" altLang="en-US" dirty="0"/>
              <a:t>：</a:t>
            </a:r>
            <a:r>
              <a:rPr lang="en-US" altLang="zh-CN" dirty="0"/>
              <a:t>Parameter that measure the probability of transmission from </a:t>
            </a:r>
            <a:r>
              <a:rPr lang="en-US" altLang="zh-CN" dirty="0" err="1"/>
              <a:t>Su</a:t>
            </a:r>
            <a:r>
              <a:rPr lang="en-US" altLang="zh-CN" dirty="0"/>
              <a:t> TO E</a:t>
            </a:r>
          </a:p>
          <a:p>
            <a:pPr algn="l"/>
            <a:r>
              <a:rPr lang="en-US" altLang="zh-CN" dirty="0">
                <a:sym typeface="+mn-ea"/>
              </a:rPr>
              <a:t>β2</a:t>
            </a:r>
            <a:r>
              <a:rPr lang="zh-CN" altLang="en-US" dirty="0">
                <a:sym typeface="+mn-ea"/>
              </a:rPr>
              <a:t>：</a:t>
            </a:r>
            <a:r>
              <a:rPr lang="en-US" altLang="zh-CN" dirty="0">
                <a:sym typeface="+mn-ea"/>
              </a:rPr>
              <a:t>Parameter that measure the probability of transmission from </a:t>
            </a:r>
            <a:r>
              <a:rPr lang="en-US" altLang="zh-CN" dirty="0" err="1">
                <a:sym typeface="+mn-ea"/>
              </a:rPr>
              <a:t>Su</a:t>
            </a:r>
            <a:r>
              <a:rPr lang="en-US" altLang="zh-CN" dirty="0">
                <a:sym typeface="+mn-ea"/>
              </a:rPr>
              <a:t> TO I</a:t>
            </a:r>
            <a:endParaRPr lang="en-US" altLang="zh-CN" dirty="0"/>
          </a:p>
          <a:p>
            <a:pPr algn="l"/>
            <a:r>
              <a:rPr lang="en-US" altLang="zh-CN" dirty="0">
                <a:sym typeface="+mn-ea"/>
              </a:rPr>
              <a:t>β3</a:t>
            </a:r>
            <a:r>
              <a:rPr lang="zh-CN" altLang="en-US" dirty="0">
                <a:sym typeface="+mn-ea"/>
              </a:rPr>
              <a:t>：</a:t>
            </a:r>
            <a:r>
              <a:rPr lang="en-US" altLang="zh-CN" dirty="0">
                <a:sym typeface="+mn-ea"/>
              </a:rPr>
              <a:t>Parameter that measure the probability of transmission from Sa TO E</a:t>
            </a:r>
            <a:endParaRPr lang="en-US" altLang="zh-CN" dirty="0"/>
          </a:p>
          <a:p>
            <a:pPr algn="l"/>
            <a:r>
              <a:rPr lang="en-US" altLang="zh-CN" dirty="0">
                <a:sym typeface="+mn-ea"/>
              </a:rPr>
              <a:t>β4</a:t>
            </a:r>
            <a:r>
              <a:rPr lang="zh-CN" altLang="en-US" dirty="0">
                <a:sym typeface="+mn-ea"/>
              </a:rPr>
              <a:t>：</a:t>
            </a:r>
            <a:r>
              <a:rPr lang="en-US" altLang="zh-CN" dirty="0">
                <a:sym typeface="+mn-ea"/>
              </a:rPr>
              <a:t>Parameter that measure the probability of transmission from Sa TO I</a:t>
            </a:r>
          </a:p>
          <a:p>
            <a:pPr algn="l"/>
            <a:r>
              <a:rPr lang="en-US" altLang="zh-CN" dirty="0">
                <a:sym typeface="+mn-ea"/>
              </a:rPr>
              <a:t>α</a:t>
            </a:r>
            <a:r>
              <a:rPr lang="zh-CN" altLang="en-US" dirty="0">
                <a:sym typeface="+mn-ea"/>
              </a:rPr>
              <a:t>：</a:t>
            </a:r>
            <a:r>
              <a:rPr lang="en-US" altLang="zh-CN" dirty="0">
                <a:sym typeface="+mn-ea"/>
              </a:rPr>
              <a:t>Parameter that measure the probability of transmission from E to I</a:t>
            </a:r>
          </a:p>
          <a:p>
            <a:pPr algn="l"/>
            <a:r>
              <a:rPr lang="en-US" altLang="zh-CN" dirty="0">
                <a:sym typeface="+mn-ea"/>
              </a:rPr>
              <a:t>γ</a:t>
            </a:r>
            <a:r>
              <a:rPr lang="zh-CN" altLang="en-US" dirty="0">
                <a:sym typeface="+mn-ea"/>
              </a:rPr>
              <a:t>：</a:t>
            </a:r>
            <a:r>
              <a:rPr lang="en-US" altLang="zh-CN" dirty="0">
                <a:sym typeface="+mn-ea"/>
              </a:rPr>
              <a:t>Parameter that measure the probability of transmission from I to R</a:t>
            </a:r>
          </a:p>
          <a:p>
            <a:pPr algn="l"/>
            <a:endParaRPr lang="en-US" altLang="zh-CN" dirty="0"/>
          </a:p>
          <a:p>
            <a:pPr algn="l"/>
            <a:endParaRPr lang="en-US" altLang="zh-CN" dirty="0"/>
          </a:p>
          <a:p>
            <a:pPr algn="l"/>
            <a:endParaRPr lang="en-US" altLang="zh-CN" dirty="0"/>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1982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Calibri" panose="020F0502020204030204" pitchFamily="34" charset="0"/>
              </a:rPr>
              <a:t>The modified model equation is shown here.</a:t>
            </a:r>
          </a:p>
          <a:p>
            <a:r>
              <a:rPr lang="en-US" sz="1800" dirty="0">
                <a:solidFill>
                  <a:srgbClr val="000000"/>
                </a:solidFill>
                <a:latin typeface="Calibri" panose="020F0502020204030204" pitchFamily="34" charset="0"/>
              </a:rPr>
              <a:t>so its a bit more complex than the original SEIR model, but we can see its just because we separate S into </a:t>
            </a:r>
            <a:r>
              <a:rPr lang="en-US" sz="1800" dirty="0" err="1">
                <a:solidFill>
                  <a:srgbClr val="000000"/>
                </a:solidFill>
                <a:latin typeface="Calibri" panose="020F0502020204030204" pitchFamily="34" charset="0"/>
              </a:rPr>
              <a:t>Su</a:t>
            </a:r>
            <a:r>
              <a:rPr lang="en-US" sz="1800" dirty="0">
                <a:solidFill>
                  <a:srgbClr val="000000"/>
                </a:solidFill>
                <a:latin typeface="Calibri" panose="020F0502020204030204" pitchFamily="34" charset="0"/>
              </a:rPr>
              <a:t> and Sa, therefore all formula will consider different </a:t>
            </a:r>
            <a:r>
              <a:rPr lang="en-US" sz="1800" dirty="0" err="1">
                <a:solidFill>
                  <a:srgbClr val="000000"/>
                </a:solidFill>
                <a:latin typeface="Calibri" panose="020F0502020204030204" pitchFamily="34" charset="0"/>
              </a:rPr>
              <a:t>transimission</a:t>
            </a:r>
            <a:r>
              <a:rPr lang="en-US" sz="1800" dirty="0">
                <a:solidFill>
                  <a:srgbClr val="000000"/>
                </a:solidFill>
                <a:latin typeface="Calibri" panose="020F0502020204030204" pitchFamily="34" charset="0"/>
              </a:rPr>
              <a:t> rate. especially beta1 to beta4. but in principle its just SEIR.</a:t>
            </a:r>
          </a:p>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403534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2.xml"/><Relationship Id="rId5" Type="http://schemas.openxmlformats.org/officeDocument/2006/relationships/tags" Target="../tags/tag73.xml"/><Relationship Id="rId4" Type="http://schemas.openxmlformats.org/officeDocument/2006/relationships/tags" Target="../tags/tag7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Master" Target="../slideMasters/slideMaster2.xml"/><Relationship Id="rId5" Type="http://schemas.openxmlformats.org/officeDocument/2006/relationships/tags" Target="../tags/tag78.xml"/><Relationship Id="rId4" Type="http://schemas.openxmlformats.org/officeDocument/2006/relationships/tags" Target="../tags/tag7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slideMaster" Target="../slideMasters/slideMaster2.xml"/><Relationship Id="rId4" Type="http://schemas.openxmlformats.org/officeDocument/2006/relationships/tags" Target="../tags/tag10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2.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slideMaster" Target="../slideMasters/slideMaster2.xml"/><Relationship Id="rId5" Type="http://schemas.openxmlformats.org/officeDocument/2006/relationships/tags" Target="../tags/tag115.xml"/><Relationship Id="rId4" Type="http://schemas.openxmlformats.org/officeDocument/2006/relationships/tags" Target="../tags/tag114.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slideMaster" Target="../slideMasters/slideMaster2.xml"/><Relationship Id="rId4" Type="http://schemas.openxmlformats.org/officeDocument/2006/relationships/tags" Target="../tags/tag119.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2022/5/16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folie 02">
    <p:spTree>
      <p:nvGrpSpPr>
        <p:cNvPr id="1" name=""/>
        <p:cNvGrpSpPr/>
        <p:nvPr/>
      </p:nvGrpSpPr>
      <p:grpSpPr>
        <a:xfrm>
          <a:off x="0" y="0"/>
          <a:ext cx="0" cy="0"/>
          <a:chOff x="0" y="0"/>
          <a:chExt cx="0" cy="0"/>
        </a:xfrm>
      </p:grpSpPr>
      <p:sp>
        <p:nvSpPr>
          <p:cNvPr id="11" name="Bildplatzhalter 4"/>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p:cNvSpPr>
            <a:spLocks noGrp="1"/>
          </p:cNvSpPr>
          <p:nvPr>
            <p:ph type="body" sz="quarter" idx="13" hasCustomPrompt="1"/>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p:cNvSpPr>
            <a:spLocks noGrp="1"/>
          </p:cNvSpPr>
          <p:nvPr>
            <p:ph idx="1" hasCustomPrompt="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39750" indent="0">
              <a:buNone/>
              <a:defRPr>
                <a:solidFill>
                  <a:schemeClr val="bg1"/>
                </a:solidFill>
              </a:defRPr>
            </a:lvl3pPr>
            <a:lvl4pPr marL="808355" indent="0">
              <a:buNone/>
              <a:defRPr>
                <a:solidFill>
                  <a:schemeClr val="bg1"/>
                </a:solidFill>
              </a:defRPr>
            </a:lvl4pPr>
            <a:lvl5pPr marL="1080135" indent="0">
              <a:buNone/>
              <a:defRPr>
                <a:solidFill>
                  <a:schemeClr val="bg1"/>
                </a:solidFill>
              </a:defRPr>
            </a:lvl5pPr>
          </a:lstStyle>
          <a:p>
            <a:pPr lvl="0"/>
            <a:r>
              <a:rPr lang="de-DE" noProof="0"/>
              <a:t>Mastertextformat bearbeiten</a:t>
            </a:r>
          </a:p>
        </p:txBody>
      </p:sp>
      <p:sp>
        <p:nvSpPr>
          <p:cNvPr id="21" name="Bildplatzhalter 8"/>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513471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2022/5/16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2022/5/16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2022/5/16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2022/5/16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2022/5/16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2022/5/16</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folie 02">
    <p:spTree>
      <p:nvGrpSpPr>
        <p:cNvPr id="1" name=""/>
        <p:cNvGrpSpPr/>
        <p:nvPr/>
      </p:nvGrpSpPr>
      <p:grpSpPr>
        <a:xfrm>
          <a:off x="0" y="0"/>
          <a:ext cx="0" cy="0"/>
          <a:chOff x="0" y="0"/>
          <a:chExt cx="0" cy="0"/>
        </a:xfrm>
      </p:grpSpPr>
      <p:sp>
        <p:nvSpPr>
          <p:cNvPr id="11" name="Bildplatzhalter 4"/>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p:cNvSpPr>
            <a:spLocks noGrp="1"/>
          </p:cNvSpPr>
          <p:nvPr>
            <p:ph type="body" sz="quarter" idx="13" hasCustomPrompt="1"/>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p:cNvSpPr>
            <a:spLocks noGrp="1"/>
          </p:cNvSpPr>
          <p:nvPr>
            <p:ph type="ctrTitle" hasCustomPrompt="1"/>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p:cNvSpPr>
            <a:spLocks noGrp="1"/>
          </p:cNvSpPr>
          <p:nvPr>
            <p:ph type="body" sz="quarter" idx="13" hasCustomPrompt="1"/>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480" indent="0">
              <a:lnSpc>
                <a:spcPct val="100000"/>
              </a:lnSpc>
              <a:spcBef>
                <a:spcPts val="0"/>
              </a:spcBef>
              <a:buNone/>
              <a:defRPr>
                <a:solidFill>
                  <a:schemeClr val="bg1"/>
                </a:solidFill>
              </a:defRPr>
            </a:lvl3pPr>
            <a:lvl4pPr marL="804545"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noProof="0"/>
              <a:t>Mastertitelformat bearbeiten</a:t>
            </a:r>
            <a:endParaRPr lang="de-CH" noProof="0"/>
          </a:p>
        </p:txBody>
      </p:sp>
      <p:sp>
        <p:nvSpPr>
          <p:cNvPr id="4" name="Datumsplatzhalter 3"/>
          <p:cNvSpPr>
            <a:spLocks noGrp="1"/>
          </p:cNvSpPr>
          <p:nvPr>
            <p:ph type="dt" sz="half" idx="10"/>
          </p:nvPr>
        </p:nvSpPr>
        <p:spPr/>
        <p:txBody>
          <a:bodyPr/>
          <a:lstStyle/>
          <a:p>
            <a:fld id="{C47C2547-0B26-4181-9958-0F74634B97A1}" type="datetime1">
              <a:rPr lang="de-CH" noProof="0" smtClean="0"/>
              <a:t>16.05.2022</a:t>
            </a:fld>
            <a:endParaRPr lang="de-CH" noProof="0"/>
          </a:p>
        </p:txBody>
      </p:sp>
      <p:sp>
        <p:nvSpPr>
          <p:cNvPr id="5" name="Fußzeilenplatzhalter 4"/>
          <p:cNvSpPr>
            <a:spLocks noGrp="1"/>
          </p:cNvSpPr>
          <p:nvPr>
            <p:ph type="ftr" sz="quarter" idx="11"/>
          </p:nvPr>
        </p:nvSpPr>
        <p:spPr/>
        <p:txBody>
          <a:bodyPr/>
          <a:lstStyle/>
          <a:p>
            <a:r>
              <a:rPr lang="de-DE" noProof="0"/>
              <a:t>Organisationseinheit verbal</a:t>
            </a:r>
            <a:endParaRPr lang="de-CH" noProof="0"/>
          </a:p>
        </p:txBody>
      </p:sp>
      <p:sp>
        <p:nvSpPr>
          <p:cNvPr id="6" name="Foliennummernplatzhalter 5"/>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p:cNvSpPr>
            <a:spLocks noGrp="1"/>
          </p:cNvSpPr>
          <p:nvPr>
            <p:ph type="pic" sz="quarter" idx="13"/>
          </p:nvPr>
        </p:nvSpPr>
        <p:spPr>
          <a:xfrm>
            <a:off x="731837" y="1412874"/>
            <a:ext cx="10728000" cy="4860000"/>
          </a:xfrm>
        </p:spPr>
        <p:txBody>
          <a:bodyPr tIns="1620000"/>
          <a:lstStyle>
            <a:lvl1pPr marL="0" indent="0" algn="ctr">
              <a:buNone/>
              <a:defRPr/>
            </a:lvl1pPr>
          </a:lstStyle>
          <a:p>
            <a:r>
              <a:rPr lang="de-DE" noProof="0"/>
              <a:t>Bild durch Klicken auf Symbol hinzufügen</a:t>
            </a:r>
            <a:endParaRPr lang="de-CH" noProof="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p:cNvSpPr>
            <a:spLocks noGrp="1"/>
          </p:cNvSpPr>
          <p:nvPr>
            <p:ph idx="1" hasCustomPrompt="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39750" indent="0">
              <a:buNone/>
              <a:defRPr>
                <a:solidFill>
                  <a:schemeClr val="bg1"/>
                </a:solidFill>
              </a:defRPr>
            </a:lvl3pPr>
            <a:lvl4pPr marL="808355" indent="0">
              <a:buNone/>
              <a:defRPr>
                <a:solidFill>
                  <a:schemeClr val="bg1"/>
                </a:solidFill>
              </a:defRPr>
            </a:lvl4pPr>
            <a:lvl5pPr marL="1080135" indent="0">
              <a:buNone/>
              <a:defRPr>
                <a:solidFill>
                  <a:schemeClr val="bg1"/>
                </a:solidFill>
              </a:defRPr>
            </a:lvl5pPr>
          </a:lstStyle>
          <a:p>
            <a:pPr lvl="0"/>
            <a:r>
              <a:rPr lang="de-DE" noProof="0"/>
              <a:t>Mastertextformat bearbeiten</a:t>
            </a:r>
          </a:p>
        </p:txBody>
      </p:sp>
      <p:sp>
        <p:nvSpPr>
          <p:cNvPr id="21" name="Bildplatzhalter 8"/>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2022/5/16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2022/5/16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2022/5/16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2022/5/16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2022/5/16</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ags" Target="../tags/tag63.xml"/><Relationship Id="rId3" Type="http://schemas.openxmlformats.org/officeDocument/2006/relationships/slideLayout" Target="../slideLayouts/slideLayout18.xml"/><Relationship Id="rId21" Type="http://schemas.openxmlformats.org/officeDocument/2006/relationships/tags" Target="../tags/tag6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6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68.xml"/><Relationship Id="rId10" Type="http://schemas.openxmlformats.org/officeDocument/2006/relationships/slideLayout" Target="../slideLayouts/slideLayout25.xml"/><Relationship Id="rId19" Type="http://schemas.openxmlformats.org/officeDocument/2006/relationships/tags" Target="../tags/tag6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1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2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2022/5/16</a:t>
            </a:fld>
            <a:endParaRPr lang="zh-CN" altLang="en-US"/>
          </a:p>
        </p:txBody>
      </p:sp>
      <p:sp>
        <p:nvSpPr>
          <p:cNvPr id="5" name="页脚占位符 4"/>
          <p:cNvSpPr>
            <a:spLocks noGrp="1"/>
          </p:cNvSpPr>
          <p:nvPr>
            <p:ph type="ftr" sz="quarter" idx="3"/>
            <p:custDataLst>
              <p:tags r:id="rId2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95" r:id="rId15"/>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2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2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2022/5/16</a:t>
            </a:fld>
            <a:endParaRPr lang="zh-CN" altLang="en-US"/>
          </a:p>
        </p:txBody>
      </p:sp>
      <p:sp>
        <p:nvSpPr>
          <p:cNvPr id="5" name="页脚占位符 4"/>
          <p:cNvSpPr>
            <a:spLocks noGrp="1"/>
          </p:cNvSpPr>
          <p:nvPr>
            <p:ph type="ftr" sz="quarter" idx="3"/>
            <p:custDataLst>
              <p:tags r:id="rId2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a:p>
        </p:txBody>
      </p:sp>
    </p:spTree>
    <p:custDataLst>
      <p:tags r:id="rId18"/>
    </p:custData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129.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3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xml"/><Relationship Id="rId7" Type="http://schemas.openxmlformats.org/officeDocument/2006/relationships/image" Target="../media/image11.svg"/><Relationship Id="rId2" Type="http://schemas.openxmlformats.org/officeDocument/2006/relationships/slideLayout" Target="../slideLayouts/slideLayout6.xml"/><Relationship Id="rId1" Type="http://schemas.openxmlformats.org/officeDocument/2006/relationships/tags" Target="../tags/tag125.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Interrupted_time_series"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hyperlink" Target="https://bmcmedresmethodol.biomedcentral.com/articles/10.1186/s12874-021-01306-w"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comments" Target="../comments/comment5.xml"/><Relationship Id="rId5" Type="http://schemas.openxmlformats.org/officeDocument/2006/relationships/diagramQuickStyle" Target="../diagrams/quickStyle1.xml"/><Relationship Id="rId10" Type="http://schemas.openxmlformats.org/officeDocument/2006/relationships/hyperlink" Target="https://pubmed.ncbi.nlm.nih.gov/27283160/" TargetMode="External"/><Relationship Id="rId4" Type="http://schemas.openxmlformats.org/officeDocument/2006/relationships/diagramLayout" Target="../diagrams/layout1.xml"/><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hyperlink" Target="https://bmcmedresmethodol.biomedcentral.com/articles/10.1186/1471-2288-6-16"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trends.google.com/trends/"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s://data.oecd.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bmcmedresmethodol.biomedcentral.com/articles/10.1186/s12874-021-01235-8" TargetMode="Externa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3" Type="http://schemas.openxmlformats.org/officeDocument/2006/relationships/hyperlink" Target="https://www.swissinfo.ch/eng/swiss-anti-covid-curbs-to-remain-at-least-until-end-of-february/47274772" TargetMode="External"/><Relationship Id="rId7" Type="http://schemas.openxmlformats.org/officeDocument/2006/relationships/diagramLayout" Target="../diagrams/layout2.xml"/><Relationship Id="rId12" Type="http://schemas.openxmlformats.org/officeDocument/2006/relationships/diagramLayout" Target="../diagrams/layout3.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hyperlink" Target="https://www.swissinfo.ch/eng/switzerland-lifts-most-covid-19-restrictions/47352480" TargetMode="External"/><Relationship Id="rId15" Type="http://schemas.microsoft.com/office/2007/relationships/diagramDrawing" Target="../diagrams/drawing3.xml"/><Relationship Id="rId10" Type="http://schemas.microsoft.com/office/2007/relationships/diagramDrawing" Target="../diagrams/drawing2.xml"/><Relationship Id="rId4" Type="http://schemas.openxmlformats.org/officeDocument/2006/relationships/hyperlink" Target="https://www.swissinfo.ch/eng/covid-19_coronavirus--the-situation-in-switzerland/45592192" TargetMode="External"/><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_rels/slide3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1.png"/><Relationship Id="rId7" Type="http://schemas.openxmlformats.org/officeDocument/2006/relationships/diagramColors" Target="../diagrams/colors4.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75.png"/><Relationship Id="rId5" Type="http://schemas.openxmlformats.org/officeDocument/2006/relationships/diagramQuickStyle" Target="../diagrams/quickStyle5.xml"/><Relationship Id="rId10" Type="http://schemas.openxmlformats.org/officeDocument/2006/relationships/image" Target="../media/image74.png"/><Relationship Id="rId4" Type="http://schemas.openxmlformats.org/officeDocument/2006/relationships/diagramLayout" Target="../diagrams/layout5.xml"/><Relationship Id="rId9" Type="http://schemas.openxmlformats.org/officeDocument/2006/relationships/image" Target="../media/image7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9.svg"/><Relationship Id="rId2" Type="http://schemas.openxmlformats.org/officeDocument/2006/relationships/slideLayout" Target="../slideLayouts/slideLayout6.xml"/><Relationship Id="rId1" Type="http://schemas.openxmlformats.org/officeDocument/2006/relationships/tags" Target="../tags/tag12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academic.oup.com/cid/article/73/12/2265/6103916" TargetMode="External"/><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hyperlink" Target="https://www.reuters.com/article/us-health-coronavirus-israel-idUSKBN21622D" TargetMode="External"/><Relationship Id="rId9"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s://www.businessofapps.com/data/zoom-statistics/" TargetMode="External"/><Relationship Id="rId5" Type="http://schemas.openxmlformats.org/officeDocument/2006/relationships/hyperlink" Target="https://backlinko.com/zoom-users" TargetMode="Externa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8" Type="http://schemas.openxmlformats.org/officeDocument/2006/relationships/hyperlink" Target="https://www.worldometers.info/world-population/switzerland-population/"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hyperlink" Target="https://academic.oup.com/cid/article/73/12/2265/6103916" TargetMode="External"/><Relationship Id="rId4" Type="http://schemas.openxmlformats.org/officeDocument/2006/relationships/diagramLayout" Target="../diagrams/layout6.xml"/><Relationship Id="rId9" Type="http://schemas.openxmlformats.org/officeDocument/2006/relationships/hyperlink" Target="https://www.thelocal.ch/20210113/explained-what-are-switzerlands-new-coronavirus-measures-jan-13/"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comments" Target="../comments/comment6.xml"/><Relationship Id="rId5" Type="http://schemas.openxmlformats.org/officeDocument/2006/relationships/hyperlink" Target="https://www.hg.org/legal-articles/israel-imposing-unpaid-leave-on-employees-due-to-the-spread-of-coronavirus-updated-55052" TargetMode="External"/><Relationship Id="rId4" Type="http://schemas.openxmlformats.org/officeDocument/2006/relationships/hyperlink" Target="https://www.timesofisrael.com/israels-unemployment-rate-back-to-pre-covid-level-of-4/"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image" Target="../media/image99.sv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 Id="rId5" Type="http://schemas.openxmlformats.org/officeDocument/2006/relationships/image" Target="../media/image99.sv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notesSlide" Target="../notesSlides/notesSlide4.xml"/><Relationship Id="rId7"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ags" Target="../tags/tag12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jpeg"/><Relationship Id="rId9"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61" b="461"/>
          <a:stretch>
            <a:fillRect/>
          </a:stretch>
        </p:blipFill>
        <p:spPr>
          <a:xfrm>
            <a:off x="731838" y="991870"/>
            <a:ext cx="10728325" cy="5256000"/>
          </a:xfrm>
        </p:spPr>
      </p:pic>
      <p:sp>
        <p:nvSpPr>
          <p:cNvPr id="3" name="Titel 2"/>
          <p:cNvSpPr>
            <a:spLocks noGrp="1"/>
          </p:cNvSpPr>
          <p:nvPr>
            <p:ph type="ctrTitle"/>
          </p:nvPr>
        </p:nvSpPr>
        <p:spPr>
          <a:xfrm>
            <a:off x="0" y="2234173"/>
            <a:ext cx="5904000" cy="2772000"/>
          </a:xfrm>
          <a:gradFill>
            <a:gsLst>
              <a:gs pos="0">
                <a:srgbClr val="007BD3"/>
              </a:gs>
              <a:gs pos="100000">
                <a:srgbClr val="034373"/>
              </a:gs>
            </a:gsLst>
            <a:lin scaled="0"/>
          </a:gradFill>
        </p:spPr>
        <p:txBody>
          <a:bodyPr/>
          <a:lstStyle/>
          <a:p>
            <a:r>
              <a:rPr lang="en-US" altLang="zh-CN" dirty="0">
                <a:cs typeface="Times New Roman" panose="02020603050405020304" charset="0"/>
              </a:rPr>
              <a:t>Covid impact     on society</a:t>
            </a:r>
            <a:endParaRPr lang="en-US" altLang="de-CH" dirty="0">
              <a:cs typeface="Times New Roman" panose="02020603050405020304" charset="0"/>
            </a:endParaRPr>
          </a:p>
        </p:txBody>
      </p:sp>
      <p:sp>
        <p:nvSpPr>
          <p:cNvPr id="6" name="Textplatzhalter 5"/>
          <p:cNvSpPr>
            <a:spLocks noGrp="1"/>
          </p:cNvSpPr>
          <p:nvPr>
            <p:ph type="body" sz="quarter" idx="13"/>
          </p:nvPr>
        </p:nvSpPr>
        <p:spPr>
          <a:xfrm>
            <a:off x="1053116" y="3627450"/>
            <a:ext cx="4680000" cy="1008000"/>
          </a:xfrm>
        </p:spPr>
        <p:txBody>
          <a:bodyPr/>
          <a:lstStyle/>
          <a:p>
            <a:r>
              <a:rPr lang="en-US" altLang="zh-CN" sz="2400" b="1" spc="0">
                <a:solidFill>
                  <a:schemeClr val="bg1"/>
                </a:solidFill>
                <a:uFillTx/>
                <a:latin typeface="+mj-lt"/>
                <a:ea typeface="+mj-ea"/>
              </a:rPr>
              <a:t>DSTE Group Project</a:t>
            </a:r>
            <a:endParaRPr lang="en-US" altLang="de-DE" sz="2400" b="1" spc="0">
              <a:solidFill>
                <a:schemeClr val="bg1"/>
              </a:solidFill>
              <a:uFillTx/>
              <a:latin typeface="+mj-lt"/>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335405" y="1979950"/>
            <a:ext cx="9585325" cy="4863241"/>
            <a:chOff x="2336331" y="2405971"/>
            <a:chExt cx="7570226" cy="3977815"/>
          </a:xfrm>
        </p:grpSpPr>
        <p:grpSp>
          <p:nvGrpSpPr>
            <p:cNvPr id="3" name="组合 2"/>
            <p:cNvGrpSpPr/>
            <p:nvPr/>
          </p:nvGrpSpPr>
          <p:grpSpPr>
            <a:xfrm>
              <a:off x="4777743" y="2405971"/>
              <a:ext cx="2636513" cy="2634684"/>
              <a:chOff x="10188575" y="-7497763"/>
              <a:chExt cx="6864350" cy="6859587"/>
            </a:xfrm>
          </p:grpSpPr>
          <p:sp>
            <p:nvSpPr>
              <p:cNvPr id="4" name="矩形 3"/>
              <p:cNvSpPr/>
              <p:nvPr/>
            </p:nvSpPr>
            <p:spPr bwMode="auto">
              <a:xfrm>
                <a:off x="10188575" y="-7497763"/>
                <a:ext cx="6864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任意多边形 4"/>
              <p:cNvSpPr/>
              <p:nvPr/>
            </p:nvSpPr>
            <p:spPr bwMode="auto">
              <a:xfrm>
                <a:off x="10190163" y="-7496176"/>
                <a:ext cx="3371850" cy="5053013"/>
              </a:xfrm>
              <a:custGeom>
                <a:avLst/>
                <a:gdLst>
                  <a:gd name="T0" fmla="*/ 1789 w 1789"/>
                  <a:gd name="T1" fmla="*/ 0 h 2681"/>
                  <a:gd name="T2" fmla="*/ 1789 w 1789"/>
                  <a:gd name="T3" fmla="*/ 1039 h 2681"/>
                  <a:gd name="T4" fmla="*/ 1267 w 1789"/>
                  <a:gd name="T5" fmla="*/ 1267 h 2681"/>
                  <a:gd name="T6" fmla="*/ 1038 w 1789"/>
                  <a:gd name="T7" fmla="*/ 1819 h 2681"/>
                  <a:gd name="T8" fmla="*/ 1117 w 1789"/>
                  <a:gd name="T9" fmla="*/ 2161 h 2681"/>
                  <a:gd name="T10" fmla="*/ 216 w 1789"/>
                  <a:gd name="T11" fmla="*/ 2681 h 2681"/>
                  <a:gd name="T12" fmla="*/ 0 w 1789"/>
                  <a:gd name="T13" fmla="*/ 1819 h 2681"/>
                  <a:gd name="T14" fmla="*/ 533 w 1789"/>
                  <a:gd name="T15" fmla="*/ 532 h 2681"/>
                  <a:gd name="T16" fmla="*/ 1789 w 1789"/>
                  <a:gd name="T17" fmla="*/ 0 h 2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9" h="2681">
                    <a:moveTo>
                      <a:pt x="1789" y="0"/>
                    </a:moveTo>
                    <a:cubicBezTo>
                      <a:pt x="1789" y="1039"/>
                      <a:pt x="1789" y="1039"/>
                      <a:pt x="1789" y="1039"/>
                    </a:cubicBezTo>
                    <a:cubicBezTo>
                      <a:pt x="1585" y="1046"/>
                      <a:pt x="1402" y="1132"/>
                      <a:pt x="1267" y="1267"/>
                    </a:cubicBezTo>
                    <a:cubicBezTo>
                      <a:pt x="1126" y="1408"/>
                      <a:pt x="1038" y="1604"/>
                      <a:pt x="1038" y="1819"/>
                    </a:cubicBezTo>
                    <a:cubicBezTo>
                      <a:pt x="1038" y="1942"/>
                      <a:pt x="1067" y="2058"/>
                      <a:pt x="1117" y="2161"/>
                    </a:cubicBezTo>
                    <a:cubicBezTo>
                      <a:pt x="216" y="2681"/>
                      <a:pt x="216" y="2681"/>
                      <a:pt x="216" y="2681"/>
                    </a:cubicBezTo>
                    <a:cubicBezTo>
                      <a:pt x="78" y="2424"/>
                      <a:pt x="0" y="2131"/>
                      <a:pt x="0" y="1819"/>
                    </a:cubicBezTo>
                    <a:cubicBezTo>
                      <a:pt x="0" y="1317"/>
                      <a:pt x="203" y="862"/>
                      <a:pt x="533" y="532"/>
                    </a:cubicBezTo>
                    <a:cubicBezTo>
                      <a:pt x="855" y="210"/>
                      <a:pt x="1299" y="8"/>
                      <a:pt x="1789" y="0"/>
                    </a:cubicBezTo>
                    <a:close/>
                  </a:path>
                </a:pathLst>
              </a:custGeom>
              <a:solidFill>
                <a:schemeClr val="accent4"/>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6" name="任意多边形 5"/>
              <p:cNvSpPr/>
              <p:nvPr/>
            </p:nvSpPr>
            <p:spPr bwMode="auto">
              <a:xfrm>
                <a:off x="13562013" y="-7497763"/>
                <a:ext cx="3489325" cy="5105400"/>
              </a:xfrm>
              <a:custGeom>
                <a:avLst/>
                <a:gdLst>
                  <a:gd name="T0" fmla="*/ 1851 w 1851"/>
                  <a:gd name="T1" fmla="*/ 1820 h 2709"/>
                  <a:gd name="T2" fmla="*/ 1620 w 1851"/>
                  <a:gd name="T3" fmla="*/ 2709 h 2709"/>
                  <a:gd name="T4" fmla="*/ 720 w 1851"/>
                  <a:gd name="T5" fmla="*/ 2189 h 2709"/>
                  <a:gd name="T6" fmla="*/ 812 w 1851"/>
                  <a:gd name="T7" fmla="*/ 1820 h 2709"/>
                  <a:gd name="T8" fmla="*/ 583 w 1851"/>
                  <a:gd name="T9" fmla="*/ 1268 h 2709"/>
                  <a:gd name="T10" fmla="*/ 31 w 1851"/>
                  <a:gd name="T11" fmla="*/ 1039 h 2709"/>
                  <a:gd name="T12" fmla="*/ 0 w 1851"/>
                  <a:gd name="T13" fmla="*/ 1040 h 2709"/>
                  <a:gd name="T14" fmla="*/ 0 w 1851"/>
                  <a:gd name="T15" fmla="*/ 1 h 2709"/>
                  <a:gd name="T16" fmla="*/ 31 w 1851"/>
                  <a:gd name="T17" fmla="*/ 0 h 2709"/>
                  <a:gd name="T18" fmla="*/ 1318 w 1851"/>
                  <a:gd name="T19" fmla="*/ 533 h 2709"/>
                  <a:gd name="T20" fmla="*/ 1851 w 1851"/>
                  <a:gd name="T21" fmla="*/ 1820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1" h="2709">
                    <a:moveTo>
                      <a:pt x="1851" y="1820"/>
                    </a:moveTo>
                    <a:cubicBezTo>
                      <a:pt x="1851" y="2143"/>
                      <a:pt x="1767" y="2446"/>
                      <a:pt x="1620" y="2709"/>
                    </a:cubicBezTo>
                    <a:cubicBezTo>
                      <a:pt x="720" y="2189"/>
                      <a:pt x="720" y="2189"/>
                      <a:pt x="720" y="2189"/>
                    </a:cubicBezTo>
                    <a:cubicBezTo>
                      <a:pt x="779" y="2079"/>
                      <a:pt x="812" y="1954"/>
                      <a:pt x="812" y="1820"/>
                    </a:cubicBezTo>
                    <a:cubicBezTo>
                      <a:pt x="812" y="1605"/>
                      <a:pt x="724" y="1409"/>
                      <a:pt x="583" y="1268"/>
                    </a:cubicBezTo>
                    <a:cubicBezTo>
                      <a:pt x="442" y="1127"/>
                      <a:pt x="246" y="1039"/>
                      <a:pt x="31" y="1039"/>
                    </a:cubicBezTo>
                    <a:cubicBezTo>
                      <a:pt x="20" y="1039"/>
                      <a:pt x="10" y="1039"/>
                      <a:pt x="0" y="1040"/>
                    </a:cubicBezTo>
                    <a:cubicBezTo>
                      <a:pt x="0" y="1"/>
                      <a:pt x="0" y="1"/>
                      <a:pt x="0" y="1"/>
                    </a:cubicBezTo>
                    <a:cubicBezTo>
                      <a:pt x="10" y="0"/>
                      <a:pt x="20" y="0"/>
                      <a:pt x="31" y="0"/>
                    </a:cubicBezTo>
                    <a:cubicBezTo>
                      <a:pt x="533" y="0"/>
                      <a:pt x="988" y="204"/>
                      <a:pt x="1318" y="533"/>
                    </a:cubicBezTo>
                    <a:cubicBezTo>
                      <a:pt x="1647" y="863"/>
                      <a:pt x="1851" y="1318"/>
                      <a:pt x="1851" y="1820"/>
                    </a:cubicBezTo>
                    <a:close/>
                  </a:path>
                </a:pathLst>
              </a:cu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rgbClr val="FFFFFF"/>
                  </a:solidFill>
                </a:endParaRPr>
              </a:p>
            </p:txBody>
          </p:sp>
          <p:sp>
            <p:nvSpPr>
              <p:cNvPr id="7" name="任意多边形 6"/>
              <p:cNvSpPr/>
              <p:nvPr/>
            </p:nvSpPr>
            <p:spPr bwMode="auto">
              <a:xfrm>
                <a:off x="10598150" y="-3422651"/>
                <a:ext cx="6018213" cy="2784475"/>
              </a:xfrm>
              <a:custGeom>
                <a:avLst/>
                <a:gdLst>
                  <a:gd name="T0" fmla="*/ 3193 w 3193"/>
                  <a:gd name="T1" fmla="*/ 547 h 1478"/>
                  <a:gd name="T2" fmla="*/ 2891 w 3193"/>
                  <a:gd name="T3" fmla="*/ 945 h 1478"/>
                  <a:gd name="T4" fmla="*/ 1604 w 3193"/>
                  <a:gd name="T5" fmla="*/ 1478 h 1478"/>
                  <a:gd name="T6" fmla="*/ 317 w 3193"/>
                  <a:gd name="T7" fmla="*/ 945 h 1478"/>
                  <a:gd name="T8" fmla="*/ 0 w 3193"/>
                  <a:gd name="T9" fmla="*/ 520 h 1478"/>
                  <a:gd name="T10" fmla="*/ 901 w 3193"/>
                  <a:gd name="T11" fmla="*/ 0 h 1478"/>
                  <a:gd name="T12" fmla="*/ 1051 w 3193"/>
                  <a:gd name="T13" fmla="*/ 211 h 1478"/>
                  <a:gd name="T14" fmla="*/ 1604 w 3193"/>
                  <a:gd name="T15" fmla="*/ 440 h 1478"/>
                  <a:gd name="T16" fmla="*/ 2156 w 3193"/>
                  <a:gd name="T17" fmla="*/ 211 h 1478"/>
                  <a:gd name="T18" fmla="*/ 2293 w 3193"/>
                  <a:gd name="T19" fmla="*/ 27 h 1478"/>
                  <a:gd name="T20" fmla="*/ 3193 w 3193"/>
                  <a:gd name="T21" fmla="*/ 547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3" h="1478">
                    <a:moveTo>
                      <a:pt x="3193" y="547"/>
                    </a:moveTo>
                    <a:cubicBezTo>
                      <a:pt x="3110" y="693"/>
                      <a:pt x="3009" y="827"/>
                      <a:pt x="2891" y="945"/>
                    </a:cubicBezTo>
                    <a:cubicBezTo>
                      <a:pt x="2561" y="1275"/>
                      <a:pt x="2106" y="1478"/>
                      <a:pt x="1604" y="1478"/>
                    </a:cubicBezTo>
                    <a:cubicBezTo>
                      <a:pt x="1101" y="1478"/>
                      <a:pt x="646" y="1275"/>
                      <a:pt x="317" y="945"/>
                    </a:cubicBezTo>
                    <a:cubicBezTo>
                      <a:pt x="192" y="820"/>
                      <a:pt x="85" y="677"/>
                      <a:pt x="0" y="520"/>
                    </a:cubicBezTo>
                    <a:cubicBezTo>
                      <a:pt x="901" y="0"/>
                      <a:pt x="901" y="0"/>
                      <a:pt x="901" y="0"/>
                    </a:cubicBezTo>
                    <a:cubicBezTo>
                      <a:pt x="939" y="78"/>
                      <a:pt x="990" y="150"/>
                      <a:pt x="1051" y="211"/>
                    </a:cubicBezTo>
                    <a:cubicBezTo>
                      <a:pt x="1193" y="352"/>
                      <a:pt x="1388" y="440"/>
                      <a:pt x="1604" y="440"/>
                    </a:cubicBezTo>
                    <a:cubicBezTo>
                      <a:pt x="1819" y="440"/>
                      <a:pt x="2015" y="352"/>
                      <a:pt x="2156" y="211"/>
                    </a:cubicBezTo>
                    <a:cubicBezTo>
                      <a:pt x="2210" y="157"/>
                      <a:pt x="2256" y="95"/>
                      <a:pt x="2293" y="27"/>
                    </a:cubicBezTo>
                    <a:lnTo>
                      <a:pt x="3193" y="547"/>
                    </a:lnTo>
                    <a:close/>
                  </a:path>
                </a:pathLst>
              </a:cu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8" name="任意多边形 7"/>
              <p:cNvSpPr/>
              <p:nvPr/>
            </p:nvSpPr>
            <p:spPr bwMode="auto">
              <a:xfrm>
                <a:off x="12658725" y="-7494588"/>
                <a:ext cx="904875" cy="1960563"/>
              </a:xfrm>
              <a:custGeom>
                <a:avLst/>
                <a:gdLst>
                  <a:gd name="T0" fmla="*/ 22 w 480"/>
                  <a:gd name="T1" fmla="*/ 561 h 1040"/>
                  <a:gd name="T2" fmla="*/ 480 w 480"/>
                  <a:gd name="T3" fmla="*/ 1040 h 1040"/>
                  <a:gd name="T4" fmla="*/ 480 w 480"/>
                  <a:gd name="T5" fmla="*/ 0 h 1040"/>
                  <a:gd name="T6" fmla="*/ 22 w 480"/>
                  <a:gd name="T7" fmla="*/ 478 h 1040"/>
                  <a:gd name="T8" fmla="*/ 22 w 480"/>
                  <a:gd name="T9" fmla="*/ 561 h 1040"/>
                </a:gdLst>
                <a:ahLst/>
                <a:cxnLst>
                  <a:cxn ang="0">
                    <a:pos x="T0" y="T1"/>
                  </a:cxn>
                  <a:cxn ang="0">
                    <a:pos x="T2" y="T3"/>
                  </a:cxn>
                  <a:cxn ang="0">
                    <a:pos x="T4" y="T5"/>
                  </a:cxn>
                  <a:cxn ang="0">
                    <a:pos x="T6" y="T7"/>
                  </a:cxn>
                  <a:cxn ang="0">
                    <a:pos x="T8" y="T9"/>
                  </a:cxn>
                </a:cxnLst>
                <a:rect l="0" t="0" r="r" b="b"/>
                <a:pathLst>
                  <a:path w="480" h="1040">
                    <a:moveTo>
                      <a:pt x="22" y="561"/>
                    </a:moveTo>
                    <a:cubicBezTo>
                      <a:pt x="480" y="1040"/>
                      <a:pt x="480" y="1040"/>
                      <a:pt x="480" y="1040"/>
                    </a:cubicBezTo>
                    <a:cubicBezTo>
                      <a:pt x="480" y="0"/>
                      <a:pt x="480" y="0"/>
                      <a:pt x="480" y="0"/>
                    </a:cubicBezTo>
                    <a:cubicBezTo>
                      <a:pt x="22" y="478"/>
                      <a:pt x="22" y="478"/>
                      <a:pt x="22" y="478"/>
                    </a:cubicBezTo>
                    <a:cubicBezTo>
                      <a:pt x="0" y="502"/>
                      <a:pt x="0" y="538"/>
                      <a:pt x="22" y="561"/>
                    </a:cubicBezTo>
                    <a:close/>
                  </a:path>
                </a:pathLst>
              </a:custGeom>
              <a:solidFill>
                <a:schemeClr val="accent3">
                  <a:lumMod val="40000"/>
                  <a:lumOff val="60000"/>
                </a:schemeClr>
              </a:solidFill>
              <a:ln>
                <a:noFill/>
              </a:ln>
            </p:spPr>
            <p:txBody>
              <a:bodyPr vert="horz" wrap="square" lIns="91440" tIns="45720" rIns="91440" bIns="45720" numCol="1" anchor="t" anchorCtr="0" compatLnSpc="1"/>
              <a:lstStyle/>
              <a:p>
                <a:endParaRPr lang="zh-CN" altLang="en-US">
                  <a:solidFill>
                    <a:schemeClr val="accent1">
                      <a:lumMod val="20000"/>
                      <a:lumOff val="80000"/>
                    </a:schemeClr>
                  </a:solidFill>
                </a:endParaRPr>
              </a:p>
            </p:txBody>
          </p:sp>
          <p:sp>
            <p:nvSpPr>
              <p:cNvPr id="9" name="任意多边形 8"/>
              <p:cNvSpPr/>
              <p:nvPr/>
            </p:nvSpPr>
            <p:spPr bwMode="auto">
              <a:xfrm>
                <a:off x="10601325" y="-3422651"/>
                <a:ext cx="1697038" cy="1289050"/>
              </a:xfrm>
              <a:custGeom>
                <a:avLst/>
                <a:gdLst>
                  <a:gd name="T0" fmla="*/ 714 w 900"/>
                  <a:gd name="T1" fmla="*/ 635 h 684"/>
                  <a:gd name="T2" fmla="*/ 900 w 900"/>
                  <a:gd name="T3" fmla="*/ 0 h 684"/>
                  <a:gd name="T4" fmla="*/ 0 w 900"/>
                  <a:gd name="T5" fmla="*/ 519 h 684"/>
                  <a:gd name="T6" fmla="*/ 642 w 900"/>
                  <a:gd name="T7" fmla="*/ 676 h 684"/>
                  <a:gd name="T8" fmla="*/ 714 w 900"/>
                  <a:gd name="T9" fmla="*/ 635 h 684"/>
                </a:gdLst>
                <a:ahLst/>
                <a:cxnLst>
                  <a:cxn ang="0">
                    <a:pos x="T0" y="T1"/>
                  </a:cxn>
                  <a:cxn ang="0">
                    <a:pos x="T2" y="T3"/>
                  </a:cxn>
                  <a:cxn ang="0">
                    <a:pos x="T4" y="T5"/>
                  </a:cxn>
                  <a:cxn ang="0">
                    <a:pos x="T6" y="T7"/>
                  </a:cxn>
                  <a:cxn ang="0">
                    <a:pos x="T8" y="T9"/>
                  </a:cxn>
                </a:cxnLst>
                <a:rect l="0" t="0" r="r" b="b"/>
                <a:pathLst>
                  <a:path w="900" h="684">
                    <a:moveTo>
                      <a:pt x="714" y="635"/>
                    </a:moveTo>
                    <a:cubicBezTo>
                      <a:pt x="900" y="0"/>
                      <a:pt x="900" y="0"/>
                      <a:pt x="900" y="0"/>
                    </a:cubicBezTo>
                    <a:cubicBezTo>
                      <a:pt x="0" y="519"/>
                      <a:pt x="0" y="519"/>
                      <a:pt x="0" y="519"/>
                    </a:cubicBezTo>
                    <a:cubicBezTo>
                      <a:pt x="642" y="676"/>
                      <a:pt x="642" y="676"/>
                      <a:pt x="642" y="676"/>
                    </a:cubicBezTo>
                    <a:cubicBezTo>
                      <a:pt x="674" y="684"/>
                      <a:pt x="705" y="666"/>
                      <a:pt x="714" y="635"/>
                    </a:cubicBezTo>
                    <a:close/>
                  </a:path>
                </a:pathLst>
              </a:custGeom>
              <a:solidFill>
                <a:schemeClr val="accent4">
                  <a:lumMod val="40000"/>
                  <a:lumOff val="60000"/>
                </a:schemeClr>
              </a:solidFill>
              <a:ln>
                <a:noFill/>
              </a:ln>
            </p:spPr>
            <p:txBody>
              <a:bodyPr vert="horz" wrap="square" lIns="91440" tIns="45720" rIns="91440" bIns="45720" numCol="1" anchor="t" anchorCtr="0" compatLnSpc="1"/>
              <a:lstStyle/>
              <a:p>
                <a:endParaRPr lang="zh-CN" altLang="en-US"/>
              </a:p>
            </p:txBody>
          </p:sp>
          <p:sp>
            <p:nvSpPr>
              <p:cNvPr id="10" name="任意多边形 9"/>
              <p:cNvSpPr/>
              <p:nvPr/>
            </p:nvSpPr>
            <p:spPr bwMode="auto">
              <a:xfrm>
                <a:off x="14920913" y="-3683001"/>
                <a:ext cx="1697038" cy="1289050"/>
              </a:xfrm>
              <a:custGeom>
                <a:avLst/>
                <a:gdLst>
                  <a:gd name="T0" fmla="*/ 643 w 900"/>
                  <a:gd name="T1" fmla="*/ 8 h 684"/>
                  <a:gd name="T2" fmla="*/ 0 w 900"/>
                  <a:gd name="T3" fmla="*/ 165 h 684"/>
                  <a:gd name="T4" fmla="*/ 900 w 900"/>
                  <a:gd name="T5" fmla="*/ 684 h 684"/>
                  <a:gd name="T6" fmla="*/ 714 w 900"/>
                  <a:gd name="T7" fmla="*/ 49 h 684"/>
                  <a:gd name="T8" fmla="*/ 643 w 900"/>
                  <a:gd name="T9" fmla="*/ 8 h 684"/>
                </a:gdLst>
                <a:ahLst/>
                <a:cxnLst>
                  <a:cxn ang="0">
                    <a:pos x="T0" y="T1"/>
                  </a:cxn>
                  <a:cxn ang="0">
                    <a:pos x="T2" y="T3"/>
                  </a:cxn>
                  <a:cxn ang="0">
                    <a:pos x="T4" y="T5"/>
                  </a:cxn>
                  <a:cxn ang="0">
                    <a:pos x="T6" y="T7"/>
                  </a:cxn>
                  <a:cxn ang="0">
                    <a:pos x="T8" y="T9"/>
                  </a:cxn>
                </a:cxnLst>
                <a:rect l="0" t="0" r="r" b="b"/>
                <a:pathLst>
                  <a:path w="900" h="684">
                    <a:moveTo>
                      <a:pt x="643" y="8"/>
                    </a:moveTo>
                    <a:cubicBezTo>
                      <a:pt x="0" y="165"/>
                      <a:pt x="0" y="165"/>
                      <a:pt x="0" y="165"/>
                    </a:cubicBezTo>
                    <a:cubicBezTo>
                      <a:pt x="900" y="684"/>
                      <a:pt x="900" y="684"/>
                      <a:pt x="900" y="684"/>
                    </a:cubicBezTo>
                    <a:cubicBezTo>
                      <a:pt x="714" y="49"/>
                      <a:pt x="714" y="49"/>
                      <a:pt x="714" y="49"/>
                    </a:cubicBezTo>
                    <a:cubicBezTo>
                      <a:pt x="705" y="18"/>
                      <a:pt x="674" y="0"/>
                      <a:pt x="643" y="8"/>
                    </a:cubicBezTo>
                    <a:close/>
                  </a:path>
                </a:pathLst>
              </a:cu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solidFill>
                    <a:schemeClr val="accent6">
                      <a:lumMod val="40000"/>
                      <a:lumOff val="60000"/>
                    </a:schemeClr>
                  </a:solidFill>
                </a:endParaRPr>
              </a:p>
            </p:txBody>
          </p:sp>
        </p:grpSp>
        <p:sp>
          <p:nvSpPr>
            <p:cNvPr id="12" name="椭圆 11"/>
            <p:cNvSpPr/>
            <p:nvPr/>
          </p:nvSpPr>
          <p:spPr>
            <a:xfrm>
              <a:off x="6793899" y="2680006"/>
              <a:ext cx="607604" cy="607602"/>
            </a:xfrm>
            <a:prstGeom prst="ellipse">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15" name="椭圆 14"/>
            <p:cNvSpPr/>
            <p:nvPr/>
          </p:nvSpPr>
          <p:spPr>
            <a:xfrm>
              <a:off x="5787015" y="4724809"/>
              <a:ext cx="607604" cy="607602"/>
            </a:xfrm>
            <a:prstGeom prst="ellipse">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18" name="椭圆 17"/>
            <p:cNvSpPr/>
            <p:nvPr/>
          </p:nvSpPr>
          <p:spPr>
            <a:xfrm>
              <a:off x="4707772" y="2685032"/>
              <a:ext cx="596530" cy="596528"/>
            </a:xfrm>
            <a:prstGeom prst="ellipse">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21" name="文本框 20"/>
            <p:cNvSpPr txBox="1"/>
            <p:nvPr/>
          </p:nvSpPr>
          <p:spPr>
            <a:xfrm>
              <a:off x="2719221" y="2663073"/>
              <a:ext cx="1897317" cy="327264"/>
            </a:xfrm>
            <a:prstGeom prst="rect">
              <a:avLst/>
            </a:prstGeom>
            <a:noFill/>
          </p:spPr>
          <p:txBody>
            <a:bodyPr wrap="square" lIns="91440" tIns="45720" rIns="91440" bIns="45720" rtlCol="0" anchor="t">
              <a:spAutoFit/>
            </a:bodyPr>
            <a:lstStyle/>
            <a:p>
              <a:pPr algn="r"/>
              <a:r>
                <a:rPr lang="en-US" altLang="zh-CN" sz="2000" b="1">
                  <a:solidFill>
                    <a:schemeClr val="accent4"/>
                  </a:solidFill>
                </a:rPr>
                <a:t>Susceptible</a:t>
              </a:r>
              <a:endParaRPr lang="en-US" altLang="zh-CN" sz="2000" b="1">
                <a:solidFill>
                  <a:schemeClr val="accent4"/>
                </a:solidFill>
                <a:cs typeface="Arial"/>
              </a:endParaRPr>
            </a:p>
          </p:txBody>
        </p:sp>
        <p:sp>
          <p:nvSpPr>
            <p:cNvPr id="22" name="文本框 21"/>
            <p:cNvSpPr txBox="1"/>
            <p:nvPr/>
          </p:nvSpPr>
          <p:spPr>
            <a:xfrm>
              <a:off x="2336331" y="2940072"/>
              <a:ext cx="2280207" cy="547537"/>
            </a:xfrm>
            <a:prstGeom prst="rect">
              <a:avLst/>
            </a:prstGeom>
            <a:noFill/>
          </p:spPr>
          <p:txBody>
            <a:bodyPr wrap="square" lIns="91440" tIns="45720" rIns="91440" bIns="45720" rtlCol="0" anchor="t">
              <a:spAutoFit/>
            </a:bodyPr>
            <a:lstStyle>
              <a:defPPr>
                <a:defRPr lang="zh-CN"/>
              </a:defPPr>
              <a:lvl1pPr>
                <a:lnSpc>
                  <a:spcPts val="1500"/>
                </a:lnSpc>
                <a:defRPr sz="900"/>
              </a:lvl1pPr>
            </a:lstStyle>
            <a:p>
              <a:pPr algn="just"/>
              <a:r>
                <a:rPr lang="en-US" altLang="zh-CN" sz="1600"/>
                <a:t>People who are healthy but likely or liable to be infected by the infectious disease.</a:t>
              </a:r>
              <a:endParaRPr lang="en-US" altLang="zh-CN" sz="1600">
                <a:cs typeface="Arial"/>
              </a:endParaRPr>
            </a:p>
          </p:txBody>
        </p:sp>
        <p:sp>
          <p:nvSpPr>
            <p:cNvPr id="23" name="文本框 22"/>
            <p:cNvSpPr txBox="1"/>
            <p:nvPr/>
          </p:nvSpPr>
          <p:spPr>
            <a:xfrm>
              <a:off x="7626350" y="2663073"/>
              <a:ext cx="1897317" cy="327264"/>
            </a:xfrm>
            <a:prstGeom prst="rect">
              <a:avLst/>
            </a:prstGeom>
            <a:noFill/>
          </p:spPr>
          <p:txBody>
            <a:bodyPr wrap="square" lIns="91440" tIns="45720" rIns="91440" bIns="45720" rtlCol="0" anchor="t">
              <a:spAutoFit/>
            </a:bodyPr>
            <a:lstStyle/>
            <a:p>
              <a:r>
                <a:rPr lang="en-US" altLang="zh-CN" sz="2000" b="1">
                  <a:solidFill>
                    <a:schemeClr val="accent3"/>
                  </a:solidFill>
                  <a:sym typeface="+mn-ea"/>
                </a:rPr>
                <a:t>Recovered</a:t>
              </a:r>
              <a:endParaRPr lang="en-US" altLang="zh-CN" sz="2000" b="1">
                <a:solidFill>
                  <a:schemeClr val="accent3"/>
                </a:solidFill>
                <a:cs typeface="Arial"/>
              </a:endParaRPr>
            </a:p>
          </p:txBody>
        </p:sp>
        <p:sp>
          <p:nvSpPr>
            <p:cNvPr id="24" name="文本框 23"/>
            <p:cNvSpPr txBox="1"/>
            <p:nvPr/>
          </p:nvSpPr>
          <p:spPr>
            <a:xfrm>
              <a:off x="7626350" y="2940072"/>
              <a:ext cx="2280207" cy="862214"/>
            </a:xfrm>
            <a:prstGeom prst="rect">
              <a:avLst/>
            </a:prstGeom>
            <a:noFill/>
          </p:spPr>
          <p:txBody>
            <a:bodyPr wrap="square" lIns="91440" tIns="45720" rIns="91440" bIns="45720" rtlCol="0" anchor="t">
              <a:spAutoFit/>
            </a:bodyPr>
            <a:lstStyle>
              <a:defPPr>
                <a:defRPr lang="zh-CN"/>
              </a:defPPr>
              <a:lvl1pPr>
                <a:lnSpc>
                  <a:spcPts val="1500"/>
                </a:lnSpc>
                <a:defRPr sz="900"/>
              </a:lvl1pPr>
            </a:lstStyle>
            <a:p>
              <a:pPr algn="just"/>
              <a:r>
                <a:rPr lang="en-US" altLang="zh-CN" sz="1600">
                  <a:sym typeface="+mn-ea"/>
                </a:rPr>
                <a:t>People who recovered from the infectious disease. We assume these people are unlikely infected by disease again.</a:t>
              </a:r>
              <a:endParaRPr lang="en-US" altLang="zh-CN" sz="1600">
                <a:cs typeface="Arial"/>
              </a:endParaRPr>
            </a:p>
          </p:txBody>
        </p:sp>
        <p:sp>
          <p:nvSpPr>
            <p:cNvPr id="25" name="文本框 24"/>
            <p:cNvSpPr txBox="1"/>
            <p:nvPr/>
          </p:nvSpPr>
          <p:spPr>
            <a:xfrm>
              <a:off x="5188999" y="5401912"/>
              <a:ext cx="1897317" cy="830746"/>
            </a:xfrm>
            <a:prstGeom prst="rect">
              <a:avLst/>
            </a:prstGeom>
            <a:noFill/>
          </p:spPr>
          <p:txBody>
            <a:bodyPr wrap="square" lIns="91440" tIns="45720" rIns="91440" bIns="45720" rtlCol="0" anchor="t">
              <a:spAutoFit/>
            </a:bodyPr>
            <a:lstStyle/>
            <a:p>
              <a:pPr algn="ctr"/>
              <a:r>
                <a:rPr lang="en-US" altLang="zh-CN" sz="2000" b="1">
                  <a:solidFill>
                    <a:schemeClr val="accent6"/>
                  </a:solidFill>
                  <a:sym typeface="+mn-ea"/>
                </a:rPr>
                <a:t>Infectious</a:t>
              </a:r>
              <a:endParaRPr lang="en-US" altLang="zh-CN" sz="2000" b="1">
                <a:solidFill>
                  <a:schemeClr val="accent6"/>
                </a:solidFill>
                <a:cs typeface="Arial"/>
              </a:endParaRPr>
            </a:p>
            <a:p>
              <a:pPr algn="ctr"/>
              <a:endParaRPr lang="en-US" altLang="zh-CN" sz="2000" b="1">
                <a:solidFill>
                  <a:schemeClr val="accent3"/>
                </a:solidFill>
                <a:cs typeface="Arial"/>
              </a:endParaRPr>
            </a:p>
            <a:p>
              <a:pPr algn="ctr"/>
              <a:endParaRPr lang="en-US" altLang="zh-CN" sz="2000" b="1">
                <a:solidFill>
                  <a:schemeClr val="accent6"/>
                </a:solidFill>
                <a:cs typeface="Arial"/>
              </a:endParaRPr>
            </a:p>
          </p:txBody>
        </p:sp>
        <p:sp>
          <p:nvSpPr>
            <p:cNvPr id="27" name="文本框 26"/>
            <p:cNvSpPr txBox="1"/>
            <p:nvPr/>
          </p:nvSpPr>
          <p:spPr>
            <a:xfrm>
              <a:off x="4616538" y="5678911"/>
              <a:ext cx="3042239" cy="704875"/>
            </a:xfrm>
            <a:prstGeom prst="rect">
              <a:avLst/>
            </a:prstGeom>
            <a:noFill/>
          </p:spPr>
          <p:txBody>
            <a:bodyPr wrap="square" lIns="91440" tIns="45720" rIns="91440" bIns="45720" rtlCol="0" anchor="t">
              <a:spAutoFit/>
            </a:bodyPr>
            <a:lstStyle>
              <a:defPPr>
                <a:defRPr lang="zh-CN"/>
              </a:defPPr>
              <a:lvl1pPr>
                <a:lnSpc>
                  <a:spcPts val="1500"/>
                </a:lnSpc>
                <a:defRPr sz="900"/>
              </a:lvl1pPr>
            </a:lstStyle>
            <a:p>
              <a:pPr algn="just"/>
              <a:r>
                <a:rPr lang="en-US" altLang="zh-CN" sz="1600">
                  <a:sym typeface="+mn-ea"/>
                </a:rPr>
                <a:t>Refers to people who has infected the infectious disease and can infect Susceptible class, turning them into Infectious class.</a:t>
              </a:r>
              <a:endParaRPr lang="en-US" altLang="zh-CN" sz="1600">
                <a:cs typeface="Arial"/>
              </a:endParaRPr>
            </a:p>
          </p:txBody>
        </p:sp>
      </p:grpSp>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dirty="0">
                <a:latin typeface="+mj-ea"/>
              </a:rPr>
              <a:t>Compartmental models in epidemiology</a:t>
            </a:r>
          </a:p>
        </p:txBody>
      </p:sp>
      <p:sp>
        <p:nvSpPr>
          <p:cNvPr id="29" name="iconfont-1000-785054"/>
          <p:cNvSpPr/>
          <p:nvPr/>
        </p:nvSpPr>
        <p:spPr>
          <a:xfrm>
            <a:off x="4447540" y="2437130"/>
            <a:ext cx="537210" cy="464820"/>
          </a:xfrm>
          <a:custGeom>
            <a:avLst/>
            <a:gdLst>
              <a:gd name="T0" fmla="*/ 6296 w 10244"/>
              <a:gd name="T1" fmla="*/ 59 h 8868"/>
              <a:gd name="T2" fmla="*/ 3630 w 10244"/>
              <a:gd name="T3" fmla="*/ 2408 h 8868"/>
              <a:gd name="T4" fmla="*/ 4464 w 10244"/>
              <a:gd name="T5" fmla="*/ 4619 h 8868"/>
              <a:gd name="T6" fmla="*/ 4414 w 10244"/>
              <a:gd name="T7" fmla="*/ 4722 h 8868"/>
              <a:gd name="T8" fmla="*/ 4130 w 10244"/>
              <a:gd name="T9" fmla="*/ 4907 h 8868"/>
              <a:gd name="T10" fmla="*/ 2225 w 10244"/>
              <a:gd name="T11" fmla="*/ 7791 h 8868"/>
              <a:gd name="T12" fmla="*/ 2197 w 10244"/>
              <a:gd name="T13" fmla="*/ 8355 h 8868"/>
              <a:gd name="T14" fmla="*/ 2705 w 10244"/>
              <a:gd name="T15" fmla="*/ 8864 h 8868"/>
              <a:gd name="T16" fmla="*/ 3193 w 10244"/>
              <a:gd name="T17" fmla="*/ 8394 h 8868"/>
              <a:gd name="T18" fmla="*/ 3216 w 10244"/>
              <a:gd name="T19" fmla="*/ 7998 h 8868"/>
              <a:gd name="T20" fmla="*/ 5583 w 10244"/>
              <a:gd name="T21" fmla="*/ 5354 h 8868"/>
              <a:gd name="T22" fmla="*/ 6426 w 10244"/>
              <a:gd name="T23" fmla="*/ 5262 h 8868"/>
              <a:gd name="T24" fmla="*/ 8805 w 10244"/>
              <a:gd name="T25" fmla="*/ 2632 h 8868"/>
              <a:gd name="T26" fmla="*/ 6296 w 10244"/>
              <a:gd name="T27" fmla="*/ 59 h 8868"/>
              <a:gd name="T28" fmla="*/ 6185 w 10244"/>
              <a:gd name="T29" fmla="*/ 4324 h 8868"/>
              <a:gd name="T30" fmla="*/ 4565 w 10244"/>
              <a:gd name="T31" fmla="*/ 2626 h 8868"/>
              <a:gd name="T32" fmla="*/ 6211 w 10244"/>
              <a:gd name="T33" fmla="*/ 1024 h 8868"/>
              <a:gd name="T34" fmla="*/ 7863 w 10244"/>
              <a:gd name="T35" fmla="*/ 2680 h 8868"/>
              <a:gd name="T36" fmla="*/ 6185 w 10244"/>
              <a:gd name="T37" fmla="*/ 4324 h 8868"/>
              <a:gd name="T38" fmla="*/ 3225 w 10244"/>
              <a:gd name="T39" fmla="*/ 4601 h 8868"/>
              <a:gd name="T40" fmla="*/ 2851 w 10244"/>
              <a:gd name="T41" fmla="*/ 3839 h 8868"/>
              <a:gd name="T42" fmla="*/ 2665 w 10244"/>
              <a:gd name="T43" fmla="*/ 3710 h 8868"/>
              <a:gd name="T44" fmla="*/ 2783 w 10244"/>
              <a:gd name="T45" fmla="*/ 1632 h 8868"/>
              <a:gd name="T46" fmla="*/ 3084 w 10244"/>
              <a:gd name="T47" fmla="*/ 1473 h 8868"/>
              <a:gd name="T48" fmla="*/ 3215 w 10244"/>
              <a:gd name="T49" fmla="*/ 979 h 8868"/>
              <a:gd name="T50" fmla="*/ 2839 w 10244"/>
              <a:gd name="T51" fmla="*/ 710 h 8868"/>
              <a:gd name="T52" fmla="*/ 2364 w 10244"/>
              <a:gd name="T53" fmla="*/ 851 h 8868"/>
              <a:gd name="T54" fmla="*/ 1692 w 10244"/>
              <a:gd name="T55" fmla="*/ 3947 h 8868"/>
              <a:gd name="T56" fmla="*/ 2045 w 10244"/>
              <a:gd name="T57" fmla="*/ 4381 h 8868"/>
              <a:gd name="T58" fmla="*/ 2014 w 10244"/>
              <a:gd name="T59" fmla="*/ 4436 h 8868"/>
              <a:gd name="T60" fmla="*/ 1584 w 10244"/>
              <a:gd name="T61" fmla="*/ 4707 h 8868"/>
              <a:gd name="T62" fmla="*/ 11 w 10244"/>
              <a:gd name="T63" fmla="*/ 7505 h 8868"/>
              <a:gd name="T64" fmla="*/ 417 w 10244"/>
              <a:gd name="T65" fmla="*/ 8083 h 8868"/>
              <a:gd name="T66" fmla="*/ 900 w 10244"/>
              <a:gd name="T67" fmla="*/ 7568 h 8868"/>
              <a:gd name="T68" fmla="*/ 1014 w 10244"/>
              <a:gd name="T69" fmla="*/ 6900 h 8868"/>
              <a:gd name="T70" fmla="*/ 2688 w 10244"/>
              <a:gd name="T71" fmla="*/ 5177 h 8868"/>
              <a:gd name="T72" fmla="*/ 3225 w 10244"/>
              <a:gd name="T73" fmla="*/ 4601 h 8868"/>
              <a:gd name="T74" fmla="*/ 9135 w 10244"/>
              <a:gd name="T75" fmla="*/ 5590 h 8868"/>
              <a:gd name="T76" fmla="*/ 8388 w 10244"/>
              <a:gd name="T77" fmla="*/ 5504 h 8868"/>
              <a:gd name="T78" fmla="*/ 8395 w 10244"/>
              <a:gd name="T79" fmla="*/ 6209 h 8868"/>
              <a:gd name="T80" fmla="*/ 9232 w 10244"/>
              <a:gd name="T81" fmla="*/ 8326 h 8868"/>
              <a:gd name="T82" fmla="*/ 9711 w 10244"/>
              <a:gd name="T83" fmla="*/ 8859 h 8868"/>
              <a:gd name="T84" fmla="*/ 10213 w 10244"/>
              <a:gd name="T85" fmla="*/ 8478 h 8868"/>
              <a:gd name="T86" fmla="*/ 10244 w 10244"/>
              <a:gd name="T87" fmla="*/ 8212 h 8868"/>
              <a:gd name="T88" fmla="*/ 9135 w 10244"/>
              <a:gd name="T89" fmla="*/ 5590 h 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4" h="8868">
                <a:moveTo>
                  <a:pt x="6296" y="59"/>
                </a:moveTo>
                <a:cubicBezTo>
                  <a:pt x="4951" y="0"/>
                  <a:pt x="3759" y="1053"/>
                  <a:pt x="3630" y="2408"/>
                </a:cubicBezTo>
                <a:cubicBezTo>
                  <a:pt x="3547" y="3278"/>
                  <a:pt x="3851" y="4001"/>
                  <a:pt x="4464" y="4619"/>
                </a:cubicBezTo>
                <a:cubicBezTo>
                  <a:pt x="4430" y="4690"/>
                  <a:pt x="4427" y="4714"/>
                  <a:pt x="4414" y="4722"/>
                </a:cubicBezTo>
                <a:cubicBezTo>
                  <a:pt x="4320" y="4786"/>
                  <a:pt x="4225" y="4847"/>
                  <a:pt x="4130" y="4907"/>
                </a:cubicBezTo>
                <a:cubicBezTo>
                  <a:pt x="3054" y="5577"/>
                  <a:pt x="2428" y="6546"/>
                  <a:pt x="2225" y="7791"/>
                </a:cubicBezTo>
                <a:cubicBezTo>
                  <a:pt x="2195" y="7976"/>
                  <a:pt x="2182" y="8168"/>
                  <a:pt x="2197" y="8355"/>
                </a:cubicBezTo>
                <a:cubicBezTo>
                  <a:pt x="2221" y="8658"/>
                  <a:pt x="2447" y="8868"/>
                  <a:pt x="2705" y="8864"/>
                </a:cubicBezTo>
                <a:cubicBezTo>
                  <a:pt x="2943" y="8859"/>
                  <a:pt x="3148" y="8669"/>
                  <a:pt x="3193" y="8394"/>
                </a:cubicBezTo>
                <a:cubicBezTo>
                  <a:pt x="3215" y="8264"/>
                  <a:pt x="3203" y="8130"/>
                  <a:pt x="3216" y="7998"/>
                </a:cubicBezTo>
                <a:cubicBezTo>
                  <a:pt x="3344" y="6702"/>
                  <a:pt x="4306" y="5620"/>
                  <a:pt x="5583" y="5354"/>
                </a:cubicBezTo>
                <a:cubicBezTo>
                  <a:pt x="5858" y="5296"/>
                  <a:pt x="6144" y="5284"/>
                  <a:pt x="6426" y="5262"/>
                </a:cubicBezTo>
                <a:cubicBezTo>
                  <a:pt x="7783" y="5160"/>
                  <a:pt x="8820" y="4016"/>
                  <a:pt x="8805" y="2632"/>
                </a:cubicBezTo>
                <a:cubicBezTo>
                  <a:pt x="8790" y="1242"/>
                  <a:pt x="7696" y="120"/>
                  <a:pt x="6296" y="59"/>
                </a:cubicBezTo>
                <a:close/>
                <a:moveTo>
                  <a:pt x="6185" y="4324"/>
                </a:moveTo>
                <a:cubicBezTo>
                  <a:pt x="5272" y="4307"/>
                  <a:pt x="4547" y="3547"/>
                  <a:pt x="4565" y="2626"/>
                </a:cubicBezTo>
                <a:cubicBezTo>
                  <a:pt x="4582" y="1728"/>
                  <a:pt x="5306" y="1024"/>
                  <a:pt x="6211" y="1024"/>
                </a:cubicBezTo>
                <a:cubicBezTo>
                  <a:pt x="7138" y="1024"/>
                  <a:pt x="7869" y="1758"/>
                  <a:pt x="7863" y="2680"/>
                </a:cubicBezTo>
                <a:cubicBezTo>
                  <a:pt x="7856" y="3593"/>
                  <a:pt x="7093" y="4341"/>
                  <a:pt x="6185" y="4324"/>
                </a:cubicBezTo>
                <a:close/>
                <a:moveTo>
                  <a:pt x="3225" y="4601"/>
                </a:moveTo>
                <a:cubicBezTo>
                  <a:pt x="3256" y="4267"/>
                  <a:pt x="3151" y="4008"/>
                  <a:pt x="2851" y="3839"/>
                </a:cubicBezTo>
                <a:cubicBezTo>
                  <a:pt x="2785" y="3802"/>
                  <a:pt x="2722" y="3758"/>
                  <a:pt x="2665" y="3710"/>
                </a:cubicBezTo>
                <a:cubicBezTo>
                  <a:pt x="1971" y="3132"/>
                  <a:pt x="2027" y="2126"/>
                  <a:pt x="2783" y="1632"/>
                </a:cubicBezTo>
                <a:cubicBezTo>
                  <a:pt x="2878" y="1570"/>
                  <a:pt x="2990" y="1536"/>
                  <a:pt x="3084" y="1473"/>
                </a:cubicBezTo>
                <a:cubicBezTo>
                  <a:pt x="3269" y="1350"/>
                  <a:pt x="3320" y="1152"/>
                  <a:pt x="3215" y="979"/>
                </a:cubicBezTo>
                <a:cubicBezTo>
                  <a:pt x="3140" y="854"/>
                  <a:pt x="2977" y="728"/>
                  <a:pt x="2839" y="710"/>
                </a:cubicBezTo>
                <a:cubicBezTo>
                  <a:pt x="2688" y="691"/>
                  <a:pt x="2507" y="771"/>
                  <a:pt x="2364" y="851"/>
                </a:cubicBezTo>
                <a:cubicBezTo>
                  <a:pt x="1267" y="1471"/>
                  <a:pt x="955" y="2917"/>
                  <a:pt x="1692" y="3947"/>
                </a:cubicBezTo>
                <a:cubicBezTo>
                  <a:pt x="1802" y="4099"/>
                  <a:pt x="1929" y="4239"/>
                  <a:pt x="2045" y="4381"/>
                </a:cubicBezTo>
                <a:cubicBezTo>
                  <a:pt x="2031" y="4407"/>
                  <a:pt x="2027" y="4428"/>
                  <a:pt x="2014" y="4436"/>
                </a:cubicBezTo>
                <a:cubicBezTo>
                  <a:pt x="1872" y="4527"/>
                  <a:pt x="1725" y="4612"/>
                  <a:pt x="1584" y="4707"/>
                </a:cubicBezTo>
                <a:cubicBezTo>
                  <a:pt x="589" y="5374"/>
                  <a:pt x="48" y="6302"/>
                  <a:pt x="11" y="7505"/>
                </a:cubicBezTo>
                <a:cubicBezTo>
                  <a:pt x="0" y="7862"/>
                  <a:pt x="159" y="8065"/>
                  <a:pt x="417" y="8083"/>
                </a:cubicBezTo>
                <a:cubicBezTo>
                  <a:pt x="673" y="8102"/>
                  <a:pt x="846" y="7916"/>
                  <a:pt x="900" y="7568"/>
                </a:cubicBezTo>
                <a:cubicBezTo>
                  <a:pt x="935" y="7344"/>
                  <a:pt x="948" y="7114"/>
                  <a:pt x="1014" y="6900"/>
                </a:cubicBezTo>
                <a:cubicBezTo>
                  <a:pt x="1280" y="6047"/>
                  <a:pt x="1856" y="5477"/>
                  <a:pt x="2688" y="5177"/>
                </a:cubicBezTo>
                <a:cubicBezTo>
                  <a:pt x="2981" y="5072"/>
                  <a:pt x="3194" y="4937"/>
                  <a:pt x="3225" y="4601"/>
                </a:cubicBezTo>
                <a:close/>
                <a:moveTo>
                  <a:pt x="9135" y="5590"/>
                </a:moveTo>
                <a:cubicBezTo>
                  <a:pt x="8878" y="5322"/>
                  <a:pt x="8601" y="5303"/>
                  <a:pt x="8388" y="5504"/>
                </a:cubicBezTo>
                <a:cubicBezTo>
                  <a:pt x="8183" y="5698"/>
                  <a:pt x="8162" y="5939"/>
                  <a:pt x="8395" y="6209"/>
                </a:cubicBezTo>
                <a:cubicBezTo>
                  <a:pt x="8924" y="6821"/>
                  <a:pt x="9206" y="7515"/>
                  <a:pt x="9232" y="8326"/>
                </a:cubicBezTo>
                <a:cubicBezTo>
                  <a:pt x="9243" y="8655"/>
                  <a:pt x="9447" y="8859"/>
                  <a:pt x="9711" y="8859"/>
                </a:cubicBezTo>
                <a:cubicBezTo>
                  <a:pt x="9967" y="8860"/>
                  <a:pt x="10137" y="8718"/>
                  <a:pt x="10213" y="8478"/>
                </a:cubicBezTo>
                <a:cubicBezTo>
                  <a:pt x="10241" y="8390"/>
                  <a:pt x="10235" y="8291"/>
                  <a:pt x="10244" y="8212"/>
                </a:cubicBezTo>
                <a:cubicBezTo>
                  <a:pt x="10174" y="7199"/>
                  <a:pt x="9831" y="6317"/>
                  <a:pt x="9135" y="5590"/>
                </a:cubicBezTo>
                <a:close/>
              </a:path>
            </a:pathLst>
          </a:custGeom>
          <a:solidFill>
            <a:srgbClr val="FFB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confont-1000-785054"/>
          <p:cNvSpPr/>
          <p:nvPr/>
        </p:nvSpPr>
        <p:spPr>
          <a:xfrm>
            <a:off x="5820410" y="4953635"/>
            <a:ext cx="537210" cy="464820"/>
          </a:xfrm>
          <a:custGeom>
            <a:avLst/>
            <a:gdLst>
              <a:gd name="T0" fmla="*/ 6296 w 10244"/>
              <a:gd name="T1" fmla="*/ 59 h 8868"/>
              <a:gd name="T2" fmla="*/ 3630 w 10244"/>
              <a:gd name="T3" fmla="*/ 2408 h 8868"/>
              <a:gd name="T4" fmla="*/ 4464 w 10244"/>
              <a:gd name="T5" fmla="*/ 4619 h 8868"/>
              <a:gd name="T6" fmla="*/ 4414 w 10244"/>
              <a:gd name="T7" fmla="*/ 4722 h 8868"/>
              <a:gd name="T8" fmla="*/ 4130 w 10244"/>
              <a:gd name="T9" fmla="*/ 4907 h 8868"/>
              <a:gd name="T10" fmla="*/ 2225 w 10244"/>
              <a:gd name="T11" fmla="*/ 7791 h 8868"/>
              <a:gd name="T12" fmla="*/ 2197 w 10244"/>
              <a:gd name="T13" fmla="*/ 8355 h 8868"/>
              <a:gd name="T14" fmla="*/ 2705 w 10244"/>
              <a:gd name="T15" fmla="*/ 8864 h 8868"/>
              <a:gd name="T16" fmla="*/ 3193 w 10244"/>
              <a:gd name="T17" fmla="*/ 8394 h 8868"/>
              <a:gd name="T18" fmla="*/ 3216 w 10244"/>
              <a:gd name="T19" fmla="*/ 7998 h 8868"/>
              <a:gd name="T20" fmla="*/ 5583 w 10244"/>
              <a:gd name="T21" fmla="*/ 5354 h 8868"/>
              <a:gd name="T22" fmla="*/ 6426 w 10244"/>
              <a:gd name="T23" fmla="*/ 5262 h 8868"/>
              <a:gd name="T24" fmla="*/ 8805 w 10244"/>
              <a:gd name="T25" fmla="*/ 2632 h 8868"/>
              <a:gd name="T26" fmla="*/ 6296 w 10244"/>
              <a:gd name="T27" fmla="*/ 59 h 8868"/>
              <a:gd name="T28" fmla="*/ 6185 w 10244"/>
              <a:gd name="T29" fmla="*/ 4324 h 8868"/>
              <a:gd name="T30" fmla="*/ 4565 w 10244"/>
              <a:gd name="T31" fmla="*/ 2626 h 8868"/>
              <a:gd name="T32" fmla="*/ 6211 w 10244"/>
              <a:gd name="T33" fmla="*/ 1024 h 8868"/>
              <a:gd name="T34" fmla="*/ 7863 w 10244"/>
              <a:gd name="T35" fmla="*/ 2680 h 8868"/>
              <a:gd name="T36" fmla="*/ 6185 w 10244"/>
              <a:gd name="T37" fmla="*/ 4324 h 8868"/>
              <a:gd name="T38" fmla="*/ 3225 w 10244"/>
              <a:gd name="T39" fmla="*/ 4601 h 8868"/>
              <a:gd name="T40" fmla="*/ 2851 w 10244"/>
              <a:gd name="T41" fmla="*/ 3839 h 8868"/>
              <a:gd name="T42" fmla="*/ 2665 w 10244"/>
              <a:gd name="T43" fmla="*/ 3710 h 8868"/>
              <a:gd name="T44" fmla="*/ 2783 w 10244"/>
              <a:gd name="T45" fmla="*/ 1632 h 8868"/>
              <a:gd name="T46" fmla="*/ 3084 w 10244"/>
              <a:gd name="T47" fmla="*/ 1473 h 8868"/>
              <a:gd name="T48" fmla="*/ 3215 w 10244"/>
              <a:gd name="T49" fmla="*/ 979 h 8868"/>
              <a:gd name="T50" fmla="*/ 2839 w 10244"/>
              <a:gd name="T51" fmla="*/ 710 h 8868"/>
              <a:gd name="T52" fmla="*/ 2364 w 10244"/>
              <a:gd name="T53" fmla="*/ 851 h 8868"/>
              <a:gd name="T54" fmla="*/ 1692 w 10244"/>
              <a:gd name="T55" fmla="*/ 3947 h 8868"/>
              <a:gd name="T56" fmla="*/ 2045 w 10244"/>
              <a:gd name="T57" fmla="*/ 4381 h 8868"/>
              <a:gd name="T58" fmla="*/ 2014 w 10244"/>
              <a:gd name="T59" fmla="*/ 4436 h 8868"/>
              <a:gd name="T60" fmla="*/ 1584 w 10244"/>
              <a:gd name="T61" fmla="*/ 4707 h 8868"/>
              <a:gd name="T62" fmla="*/ 11 w 10244"/>
              <a:gd name="T63" fmla="*/ 7505 h 8868"/>
              <a:gd name="T64" fmla="*/ 417 w 10244"/>
              <a:gd name="T65" fmla="*/ 8083 h 8868"/>
              <a:gd name="T66" fmla="*/ 900 w 10244"/>
              <a:gd name="T67" fmla="*/ 7568 h 8868"/>
              <a:gd name="T68" fmla="*/ 1014 w 10244"/>
              <a:gd name="T69" fmla="*/ 6900 h 8868"/>
              <a:gd name="T70" fmla="*/ 2688 w 10244"/>
              <a:gd name="T71" fmla="*/ 5177 h 8868"/>
              <a:gd name="T72" fmla="*/ 3225 w 10244"/>
              <a:gd name="T73" fmla="*/ 4601 h 8868"/>
              <a:gd name="T74" fmla="*/ 9135 w 10244"/>
              <a:gd name="T75" fmla="*/ 5590 h 8868"/>
              <a:gd name="T76" fmla="*/ 8388 w 10244"/>
              <a:gd name="T77" fmla="*/ 5504 h 8868"/>
              <a:gd name="T78" fmla="*/ 8395 w 10244"/>
              <a:gd name="T79" fmla="*/ 6209 h 8868"/>
              <a:gd name="T80" fmla="*/ 9232 w 10244"/>
              <a:gd name="T81" fmla="*/ 8326 h 8868"/>
              <a:gd name="T82" fmla="*/ 9711 w 10244"/>
              <a:gd name="T83" fmla="*/ 8859 h 8868"/>
              <a:gd name="T84" fmla="*/ 10213 w 10244"/>
              <a:gd name="T85" fmla="*/ 8478 h 8868"/>
              <a:gd name="T86" fmla="*/ 10244 w 10244"/>
              <a:gd name="T87" fmla="*/ 8212 h 8868"/>
              <a:gd name="T88" fmla="*/ 9135 w 10244"/>
              <a:gd name="T89" fmla="*/ 5590 h 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4" h="8868">
                <a:moveTo>
                  <a:pt x="6296" y="59"/>
                </a:moveTo>
                <a:cubicBezTo>
                  <a:pt x="4951" y="0"/>
                  <a:pt x="3759" y="1053"/>
                  <a:pt x="3630" y="2408"/>
                </a:cubicBezTo>
                <a:cubicBezTo>
                  <a:pt x="3547" y="3278"/>
                  <a:pt x="3851" y="4001"/>
                  <a:pt x="4464" y="4619"/>
                </a:cubicBezTo>
                <a:cubicBezTo>
                  <a:pt x="4430" y="4690"/>
                  <a:pt x="4427" y="4714"/>
                  <a:pt x="4414" y="4722"/>
                </a:cubicBezTo>
                <a:cubicBezTo>
                  <a:pt x="4320" y="4786"/>
                  <a:pt x="4225" y="4847"/>
                  <a:pt x="4130" y="4907"/>
                </a:cubicBezTo>
                <a:cubicBezTo>
                  <a:pt x="3054" y="5577"/>
                  <a:pt x="2428" y="6546"/>
                  <a:pt x="2225" y="7791"/>
                </a:cubicBezTo>
                <a:cubicBezTo>
                  <a:pt x="2195" y="7976"/>
                  <a:pt x="2182" y="8168"/>
                  <a:pt x="2197" y="8355"/>
                </a:cubicBezTo>
                <a:cubicBezTo>
                  <a:pt x="2221" y="8658"/>
                  <a:pt x="2447" y="8868"/>
                  <a:pt x="2705" y="8864"/>
                </a:cubicBezTo>
                <a:cubicBezTo>
                  <a:pt x="2943" y="8859"/>
                  <a:pt x="3148" y="8669"/>
                  <a:pt x="3193" y="8394"/>
                </a:cubicBezTo>
                <a:cubicBezTo>
                  <a:pt x="3215" y="8264"/>
                  <a:pt x="3203" y="8130"/>
                  <a:pt x="3216" y="7998"/>
                </a:cubicBezTo>
                <a:cubicBezTo>
                  <a:pt x="3344" y="6702"/>
                  <a:pt x="4306" y="5620"/>
                  <a:pt x="5583" y="5354"/>
                </a:cubicBezTo>
                <a:cubicBezTo>
                  <a:pt x="5858" y="5296"/>
                  <a:pt x="6144" y="5284"/>
                  <a:pt x="6426" y="5262"/>
                </a:cubicBezTo>
                <a:cubicBezTo>
                  <a:pt x="7783" y="5160"/>
                  <a:pt x="8820" y="4016"/>
                  <a:pt x="8805" y="2632"/>
                </a:cubicBezTo>
                <a:cubicBezTo>
                  <a:pt x="8790" y="1242"/>
                  <a:pt x="7696" y="120"/>
                  <a:pt x="6296" y="59"/>
                </a:cubicBezTo>
                <a:close/>
                <a:moveTo>
                  <a:pt x="6185" y="4324"/>
                </a:moveTo>
                <a:cubicBezTo>
                  <a:pt x="5272" y="4307"/>
                  <a:pt x="4547" y="3547"/>
                  <a:pt x="4565" y="2626"/>
                </a:cubicBezTo>
                <a:cubicBezTo>
                  <a:pt x="4582" y="1728"/>
                  <a:pt x="5306" y="1024"/>
                  <a:pt x="6211" y="1024"/>
                </a:cubicBezTo>
                <a:cubicBezTo>
                  <a:pt x="7138" y="1024"/>
                  <a:pt x="7869" y="1758"/>
                  <a:pt x="7863" y="2680"/>
                </a:cubicBezTo>
                <a:cubicBezTo>
                  <a:pt x="7856" y="3593"/>
                  <a:pt x="7093" y="4341"/>
                  <a:pt x="6185" y="4324"/>
                </a:cubicBezTo>
                <a:close/>
                <a:moveTo>
                  <a:pt x="3225" y="4601"/>
                </a:moveTo>
                <a:cubicBezTo>
                  <a:pt x="3256" y="4267"/>
                  <a:pt x="3151" y="4008"/>
                  <a:pt x="2851" y="3839"/>
                </a:cubicBezTo>
                <a:cubicBezTo>
                  <a:pt x="2785" y="3802"/>
                  <a:pt x="2722" y="3758"/>
                  <a:pt x="2665" y="3710"/>
                </a:cubicBezTo>
                <a:cubicBezTo>
                  <a:pt x="1971" y="3132"/>
                  <a:pt x="2027" y="2126"/>
                  <a:pt x="2783" y="1632"/>
                </a:cubicBezTo>
                <a:cubicBezTo>
                  <a:pt x="2878" y="1570"/>
                  <a:pt x="2990" y="1536"/>
                  <a:pt x="3084" y="1473"/>
                </a:cubicBezTo>
                <a:cubicBezTo>
                  <a:pt x="3269" y="1350"/>
                  <a:pt x="3320" y="1152"/>
                  <a:pt x="3215" y="979"/>
                </a:cubicBezTo>
                <a:cubicBezTo>
                  <a:pt x="3140" y="854"/>
                  <a:pt x="2977" y="728"/>
                  <a:pt x="2839" y="710"/>
                </a:cubicBezTo>
                <a:cubicBezTo>
                  <a:pt x="2688" y="691"/>
                  <a:pt x="2507" y="771"/>
                  <a:pt x="2364" y="851"/>
                </a:cubicBezTo>
                <a:cubicBezTo>
                  <a:pt x="1267" y="1471"/>
                  <a:pt x="955" y="2917"/>
                  <a:pt x="1692" y="3947"/>
                </a:cubicBezTo>
                <a:cubicBezTo>
                  <a:pt x="1802" y="4099"/>
                  <a:pt x="1929" y="4239"/>
                  <a:pt x="2045" y="4381"/>
                </a:cubicBezTo>
                <a:cubicBezTo>
                  <a:pt x="2031" y="4407"/>
                  <a:pt x="2027" y="4428"/>
                  <a:pt x="2014" y="4436"/>
                </a:cubicBezTo>
                <a:cubicBezTo>
                  <a:pt x="1872" y="4527"/>
                  <a:pt x="1725" y="4612"/>
                  <a:pt x="1584" y="4707"/>
                </a:cubicBezTo>
                <a:cubicBezTo>
                  <a:pt x="589" y="5374"/>
                  <a:pt x="48" y="6302"/>
                  <a:pt x="11" y="7505"/>
                </a:cubicBezTo>
                <a:cubicBezTo>
                  <a:pt x="0" y="7862"/>
                  <a:pt x="159" y="8065"/>
                  <a:pt x="417" y="8083"/>
                </a:cubicBezTo>
                <a:cubicBezTo>
                  <a:pt x="673" y="8102"/>
                  <a:pt x="846" y="7916"/>
                  <a:pt x="900" y="7568"/>
                </a:cubicBezTo>
                <a:cubicBezTo>
                  <a:pt x="935" y="7344"/>
                  <a:pt x="948" y="7114"/>
                  <a:pt x="1014" y="6900"/>
                </a:cubicBezTo>
                <a:cubicBezTo>
                  <a:pt x="1280" y="6047"/>
                  <a:pt x="1856" y="5477"/>
                  <a:pt x="2688" y="5177"/>
                </a:cubicBezTo>
                <a:cubicBezTo>
                  <a:pt x="2981" y="5072"/>
                  <a:pt x="3194" y="4937"/>
                  <a:pt x="3225" y="4601"/>
                </a:cubicBezTo>
                <a:close/>
                <a:moveTo>
                  <a:pt x="9135" y="5590"/>
                </a:moveTo>
                <a:cubicBezTo>
                  <a:pt x="8878" y="5322"/>
                  <a:pt x="8601" y="5303"/>
                  <a:pt x="8388" y="5504"/>
                </a:cubicBezTo>
                <a:cubicBezTo>
                  <a:pt x="8183" y="5698"/>
                  <a:pt x="8162" y="5939"/>
                  <a:pt x="8395" y="6209"/>
                </a:cubicBezTo>
                <a:cubicBezTo>
                  <a:pt x="8924" y="6821"/>
                  <a:pt x="9206" y="7515"/>
                  <a:pt x="9232" y="8326"/>
                </a:cubicBezTo>
                <a:cubicBezTo>
                  <a:pt x="9243" y="8655"/>
                  <a:pt x="9447" y="8859"/>
                  <a:pt x="9711" y="8859"/>
                </a:cubicBezTo>
                <a:cubicBezTo>
                  <a:pt x="9967" y="8860"/>
                  <a:pt x="10137" y="8718"/>
                  <a:pt x="10213" y="8478"/>
                </a:cubicBezTo>
                <a:cubicBezTo>
                  <a:pt x="10241" y="8390"/>
                  <a:pt x="10235" y="8291"/>
                  <a:pt x="10244" y="8212"/>
                </a:cubicBezTo>
                <a:cubicBezTo>
                  <a:pt x="10174" y="7199"/>
                  <a:pt x="9831" y="6317"/>
                  <a:pt x="9135" y="5590"/>
                </a:cubicBezTo>
                <a:close/>
              </a:path>
            </a:pathLst>
          </a:custGeom>
          <a:solidFill>
            <a:srgbClr val="EC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confont-1000-785054"/>
          <p:cNvSpPr/>
          <p:nvPr/>
        </p:nvSpPr>
        <p:spPr>
          <a:xfrm>
            <a:off x="7095490" y="2454275"/>
            <a:ext cx="537210" cy="464820"/>
          </a:xfrm>
          <a:custGeom>
            <a:avLst/>
            <a:gdLst>
              <a:gd name="T0" fmla="*/ 6296 w 10244"/>
              <a:gd name="T1" fmla="*/ 59 h 8868"/>
              <a:gd name="T2" fmla="*/ 3630 w 10244"/>
              <a:gd name="T3" fmla="*/ 2408 h 8868"/>
              <a:gd name="T4" fmla="*/ 4464 w 10244"/>
              <a:gd name="T5" fmla="*/ 4619 h 8868"/>
              <a:gd name="T6" fmla="*/ 4414 w 10244"/>
              <a:gd name="T7" fmla="*/ 4722 h 8868"/>
              <a:gd name="T8" fmla="*/ 4130 w 10244"/>
              <a:gd name="T9" fmla="*/ 4907 h 8868"/>
              <a:gd name="T10" fmla="*/ 2225 w 10244"/>
              <a:gd name="T11" fmla="*/ 7791 h 8868"/>
              <a:gd name="T12" fmla="*/ 2197 w 10244"/>
              <a:gd name="T13" fmla="*/ 8355 h 8868"/>
              <a:gd name="T14" fmla="*/ 2705 w 10244"/>
              <a:gd name="T15" fmla="*/ 8864 h 8868"/>
              <a:gd name="T16" fmla="*/ 3193 w 10244"/>
              <a:gd name="T17" fmla="*/ 8394 h 8868"/>
              <a:gd name="T18" fmla="*/ 3216 w 10244"/>
              <a:gd name="T19" fmla="*/ 7998 h 8868"/>
              <a:gd name="T20" fmla="*/ 5583 w 10244"/>
              <a:gd name="T21" fmla="*/ 5354 h 8868"/>
              <a:gd name="T22" fmla="*/ 6426 w 10244"/>
              <a:gd name="T23" fmla="*/ 5262 h 8868"/>
              <a:gd name="T24" fmla="*/ 8805 w 10244"/>
              <a:gd name="T25" fmla="*/ 2632 h 8868"/>
              <a:gd name="T26" fmla="*/ 6296 w 10244"/>
              <a:gd name="T27" fmla="*/ 59 h 8868"/>
              <a:gd name="T28" fmla="*/ 6185 w 10244"/>
              <a:gd name="T29" fmla="*/ 4324 h 8868"/>
              <a:gd name="T30" fmla="*/ 4565 w 10244"/>
              <a:gd name="T31" fmla="*/ 2626 h 8868"/>
              <a:gd name="T32" fmla="*/ 6211 w 10244"/>
              <a:gd name="T33" fmla="*/ 1024 h 8868"/>
              <a:gd name="T34" fmla="*/ 7863 w 10244"/>
              <a:gd name="T35" fmla="*/ 2680 h 8868"/>
              <a:gd name="T36" fmla="*/ 6185 w 10244"/>
              <a:gd name="T37" fmla="*/ 4324 h 8868"/>
              <a:gd name="T38" fmla="*/ 3225 w 10244"/>
              <a:gd name="T39" fmla="*/ 4601 h 8868"/>
              <a:gd name="T40" fmla="*/ 2851 w 10244"/>
              <a:gd name="T41" fmla="*/ 3839 h 8868"/>
              <a:gd name="T42" fmla="*/ 2665 w 10244"/>
              <a:gd name="T43" fmla="*/ 3710 h 8868"/>
              <a:gd name="T44" fmla="*/ 2783 w 10244"/>
              <a:gd name="T45" fmla="*/ 1632 h 8868"/>
              <a:gd name="T46" fmla="*/ 3084 w 10244"/>
              <a:gd name="T47" fmla="*/ 1473 h 8868"/>
              <a:gd name="T48" fmla="*/ 3215 w 10244"/>
              <a:gd name="T49" fmla="*/ 979 h 8868"/>
              <a:gd name="T50" fmla="*/ 2839 w 10244"/>
              <a:gd name="T51" fmla="*/ 710 h 8868"/>
              <a:gd name="T52" fmla="*/ 2364 w 10244"/>
              <a:gd name="T53" fmla="*/ 851 h 8868"/>
              <a:gd name="T54" fmla="*/ 1692 w 10244"/>
              <a:gd name="T55" fmla="*/ 3947 h 8868"/>
              <a:gd name="T56" fmla="*/ 2045 w 10244"/>
              <a:gd name="T57" fmla="*/ 4381 h 8868"/>
              <a:gd name="T58" fmla="*/ 2014 w 10244"/>
              <a:gd name="T59" fmla="*/ 4436 h 8868"/>
              <a:gd name="T60" fmla="*/ 1584 w 10244"/>
              <a:gd name="T61" fmla="*/ 4707 h 8868"/>
              <a:gd name="T62" fmla="*/ 11 w 10244"/>
              <a:gd name="T63" fmla="*/ 7505 h 8868"/>
              <a:gd name="T64" fmla="*/ 417 w 10244"/>
              <a:gd name="T65" fmla="*/ 8083 h 8868"/>
              <a:gd name="T66" fmla="*/ 900 w 10244"/>
              <a:gd name="T67" fmla="*/ 7568 h 8868"/>
              <a:gd name="T68" fmla="*/ 1014 w 10244"/>
              <a:gd name="T69" fmla="*/ 6900 h 8868"/>
              <a:gd name="T70" fmla="*/ 2688 w 10244"/>
              <a:gd name="T71" fmla="*/ 5177 h 8868"/>
              <a:gd name="T72" fmla="*/ 3225 w 10244"/>
              <a:gd name="T73" fmla="*/ 4601 h 8868"/>
              <a:gd name="T74" fmla="*/ 9135 w 10244"/>
              <a:gd name="T75" fmla="*/ 5590 h 8868"/>
              <a:gd name="T76" fmla="*/ 8388 w 10244"/>
              <a:gd name="T77" fmla="*/ 5504 h 8868"/>
              <a:gd name="T78" fmla="*/ 8395 w 10244"/>
              <a:gd name="T79" fmla="*/ 6209 h 8868"/>
              <a:gd name="T80" fmla="*/ 9232 w 10244"/>
              <a:gd name="T81" fmla="*/ 8326 h 8868"/>
              <a:gd name="T82" fmla="*/ 9711 w 10244"/>
              <a:gd name="T83" fmla="*/ 8859 h 8868"/>
              <a:gd name="T84" fmla="*/ 10213 w 10244"/>
              <a:gd name="T85" fmla="*/ 8478 h 8868"/>
              <a:gd name="T86" fmla="*/ 10244 w 10244"/>
              <a:gd name="T87" fmla="*/ 8212 h 8868"/>
              <a:gd name="T88" fmla="*/ 9135 w 10244"/>
              <a:gd name="T89" fmla="*/ 5590 h 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4" h="8868">
                <a:moveTo>
                  <a:pt x="6296" y="59"/>
                </a:moveTo>
                <a:cubicBezTo>
                  <a:pt x="4951" y="0"/>
                  <a:pt x="3759" y="1053"/>
                  <a:pt x="3630" y="2408"/>
                </a:cubicBezTo>
                <a:cubicBezTo>
                  <a:pt x="3547" y="3278"/>
                  <a:pt x="3851" y="4001"/>
                  <a:pt x="4464" y="4619"/>
                </a:cubicBezTo>
                <a:cubicBezTo>
                  <a:pt x="4430" y="4690"/>
                  <a:pt x="4427" y="4714"/>
                  <a:pt x="4414" y="4722"/>
                </a:cubicBezTo>
                <a:cubicBezTo>
                  <a:pt x="4320" y="4786"/>
                  <a:pt x="4225" y="4847"/>
                  <a:pt x="4130" y="4907"/>
                </a:cubicBezTo>
                <a:cubicBezTo>
                  <a:pt x="3054" y="5577"/>
                  <a:pt x="2428" y="6546"/>
                  <a:pt x="2225" y="7791"/>
                </a:cubicBezTo>
                <a:cubicBezTo>
                  <a:pt x="2195" y="7976"/>
                  <a:pt x="2182" y="8168"/>
                  <a:pt x="2197" y="8355"/>
                </a:cubicBezTo>
                <a:cubicBezTo>
                  <a:pt x="2221" y="8658"/>
                  <a:pt x="2447" y="8868"/>
                  <a:pt x="2705" y="8864"/>
                </a:cubicBezTo>
                <a:cubicBezTo>
                  <a:pt x="2943" y="8859"/>
                  <a:pt x="3148" y="8669"/>
                  <a:pt x="3193" y="8394"/>
                </a:cubicBezTo>
                <a:cubicBezTo>
                  <a:pt x="3215" y="8264"/>
                  <a:pt x="3203" y="8130"/>
                  <a:pt x="3216" y="7998"/>
                </a:cubicBezTo>
                <a:cubicBezTo>
                  <a:pt x="3344" y="6702"/>
                  <a:pt x="4306" y="5620"/>
                  <a:pt x="5583" y="5354"/>
                </a:cubicBezTo>
                <a:cubicBezTo>
                  <a:pt x="5858" y="5296"/>
                  <a:pt x="6144" y="5284"/>
                  <a:pt x="6426" y="5262"/>
                </a:cubicBezTo>
                <a:cubicBezTo>
                  <a:pt x="7783" y="5160"/>
                  <a:pt x="8820" y="4016"/>
                  <a:pt x="8805" y="2632"/>
                </a:cubicBezTo>
                <a:cubicBezTo>
                  <a:pt x="8790" y="1242"/>
                  <a:pt x="7696" y="120"/>
                  <a:pt x="6296" y="59"/>
                </a:cubicBezTo>
                <a:close/>
                <a:moveTo>
                  <a:pt x="6185" y="4324"/>
                </a:moveTo>
                <a:cubicBezTo>
                  <a:pt x="5272" y="4307"/>
                  <a:pt x="4547" y="3547"/>
                  <a:pt x="4565" y="2626"/>
                </a:cubicBezTo>
                <a:cubicBezTo>
                  <a:pt x="4582" y="1728"/>
                  <a:pt x="5306" y="1024"/>
                  <a:pt x="6211" y="1024"/>
                </a:cubicBezTo>
                <a:cubicBezTo>
                  <a:pt x="7138" y="1024"/>
                  <a:pt x="7869" y="1758"/>
                  <a:pt x="7863" y="2680"/>
                </a:cubicBezTo>
                <a:cubicBezTo>
                  <a:pt x="7856" y="3593"/>
                  <a:pt x="7093" y="4341"/>
                  <a:pt x="6185" y="4324"/>
                </a:cubicBezTo>
                <a:close/>
                <a:moveTo>
                  <a:pt x="3225" y="4601"/>
                </a:moveTo>
                <a:cubicBezTo>
                  <a:pt x="3256" y="4267"/>
                  <a:pt x="3151" y="4008"/>
                  <a:pt x="2851" y="3839"/>
                </a:cubicBezTo>
                <a:cubicBezTo>
                  <a:pt x="2785" y="3802"/>
                  <a:pt x="2722" y="3758"/>
                  <a:pt x="2665" y="3710"/>
                </a:cubicBezTo>
                <a:cubicBezTo>
                  <a:pt x="1971" y="3132"/>
                  <a:pt x="2027" y="2126"/>
                  <a:pt x="2783" y="1632"/>
                </a:cubicBezTo>
                <a:cubicBezTo>
                  <a:pt x="2878" y="1570"/>
                  <a:pt x="2990" y="1536"/>
                  <a:pt x="3084" y="1473"/>
                </a:cubicBezTo>
                <a:cubicBezTo>
                  <a:pt x="3269" y="1350"/>
                  <a:pt x="3320" y="1152"/>
                  <a:pt x="3215" y="979"/>
                </a:cubicBezTo>
                <a:cubicBezTo>
                  <a:pt x="3140" y="854"/>
                  <a:pt x="2977" y="728"/>
                  <a:pt x="2839" y="710"/>
                </a:cubicBezTo>
                <a:cubicBezTo>
                  <a:pt x="2688" y="691"/>
                  <a:pt x="2507" y="771"/>
                  <a:pt x="2364" y="851"/>
                </a:cubicBezTo>
                <a:cubicBezTo>
                  <a:pt x="1267" y="1471"/>
                  <a:pt x="955" y="2917"/>
                  <a:pt x="1692" y="3947"/>
                </a:cubicBezTo>
                <a:cubicBezTo>
                  <a:pt x="1802" y="4099"/>
                  <a:pt x="1929" y="4239"/>
                  <a:pt x="2045" y="4381"/>
                </a:cubicBezTo>
                <a:cubicBezTo>
                  <a:pt x="2031" y="4407"/>
                  <a:pt x="2027" y="4428"/>
                  <a:pt x="2014" y="4436"/>
                </a:cubicBezTo>
                <a:cubicBezTo>
                  <a:pt x="1872" y="4527"/>
                  <a:pt x="1725" y="4612"/>
                  <a:pt x="1584" y="4707"/>
                </a:cubicBezTo>
                <a:cubicBezTo>
                  <a:pt x="589" y="5374"/>
                  <a:pt x="48" y="6302"/>
                  <a:pt x="11" y="7505"/>
                </a:cubicBezTo>
                <a:cubicBezTo>
                  <a:pt x="0" y="7862"/>
                  <a:pt x="159" y="8065"/>
                  <a:pt x="417" y="8083"/>
                </a:cubicBezTo>
                <a:cubicBezTo>
                  <a:pt x="673" y="8102"/>
                  <a:pt x="846" y="7916"/>
                  <a:pt x="900" y="7568"/>
                </a:cubicBezTo>
                <a:cubicBezTo>
                  <a:pt x="935" y="7344"/>
                  <a:pt x="948" y="7114"/>
                  <a:pt x="1014" y="6900"/>
                </a:cubicBezTo>
                <a:cubicBezTo>
                  <a:pt x="1280" y="6047"/>
                  <a:pt x="1856" y="5477"/>
                  <a:pt x="2688" y="5177"/>
                </a:cubicBezTo>
                <a:cubicBezTo>
                  <a:pt x="2981" y="5072"/>
                  <a:pt x="3194" y="4937"/>
                  <a:pt x="3225" y="4601"/>
                </a:cubicBezTo>
                <a:close/>
                <a:moveTo>
                  <a:pt x="9135" y="5590"/>
                </a:moveTo>
                <a:cubicBezTo>
                  <a:pt x="8878" y="5322"/>
                  <a:pt x="8601" y="5303"/>
                  <a:pt x="8388" y="5504"/>
                </a:cubicBezTo>
                <a:cubicBezTo>
                  <a:pt x="8183" y="5698"/>
                  <a:pt x="8162" y="5939"/>
                  <a:pt x="8395" y="6209"/>
                </a:cubicBezTo>
                <a:cubicBezTo>
                  <a:pt x="8924" y="6821"/>
                  <a:pt x="9206" y="7515"/>
                  <a:pt x="9232" y="8326"/>
                </a:cubicBezTo>
                <a:cubicBezTo>
                  <a:pt x="9243" y="8655"/>
                  <a:pt x="9447" y="8859"/>
                  <a:pt x="9711" y="8859"/>
                </a:cubicBezTo>
                <a:cubicBezTo>
                  <a:pt x="9967" y="8860"/>
                  <a:pt x="10137" y="8718"/>
                  <a:pt x="10213" y="8478"/>
                </a:cubicBezTo>
                <a:cubicBezTo>
                  <a:pt x="10241" y="8390"/>
                  <a:pt x="10235" y="8291"/>
                  <a:pt x="10244" y="8212"/>
                </a:cubicBezTo>
                <a:cubicBezTo>
                  <a:pt x="10174" y="7199"/>
                  <a:pt x="9831" y="6317"/>
                  <a:pt x="9135" y="5590"/>
                </a:cubicBezTo>
                <a:close/>
              </a:path>
            </a:pathLst>
          </a:custGeom>
          <a:solidFill>
            <a:srgbClr val="56CA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400" y="1699708"/>
            <a:ext cx="10859135" cy="3881942"/>
            <a:chOff x="660400" y="1699708"/>
            <a:chExt cx="10859135" cy="3881942"/>
          </a:xfrm>
        </p:grpSpPr>
        <p:sp>
          <p:nvSpPr>
            <p:cNvPr id="4" name="íṥḻïḑe"/>
            <p:cNvSpPr/>
            <p:nvPr/>
          </p:nvSpPr>
          <p:spPr>
            <a:xfrm>
              <a:off x="660400"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endParaRPr>
            </a:p>
          </p:txBody>
        </p:sp>
        <p:cxnSp>
          <p:nvCxnSpPr>
            <p:cNvPr id="18" name="iṧľîḋê"/>
            <p:cNvCxnSpPr/>
            <p:nvPr/>
          </p:nvCxnSpPr>
          <p:spPr>
            <a:xfrm>
              <a:off x="1066218"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ïṥḷiḍê"/>
            <p:cNvSpPr txBox="1"/>
            <p:nvPr/>
          </p:nvSpPr>
          <p:spPr>
            <a:xfrm>
              <a:off x="839236" y="4872594"/>
              <a:ext cx="2246902"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rPr>
                <a:t>SI</a:t>
              </a:r>
            </a:p>
          </p:txBody>
        </p:sp>
        <p:sp>
          <p:nvSpPr>
            <p:cNvPr id="24" name="ïṩḷîḓè"/>
            <p:cNvSpPr/>
            <p:nvPr/>
          </p:nvSpPr>
          <p:spPr>
            <a:xfrm>
              <a:off x="3411709"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p>
          </p:txBody>
        </p:sp>
        <p:cxnSp>
          <p:nvCxnSpPr>
            <p:cNvPr id="26" name="iśḻide"/>
            <p:cNvCxnSpPr/>
            <p:nvPr/>
          </p:nvCxnSpPr>
          <p:spPr>
            <a:xfrm>
              <a:off x="3817527"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îşľidé"/>
            <p:cNvSpPr txBox="1"/>
            <p:nvPr/>
          </p:nvSpPr>
          <p:spPr>
            <a:xfrm>
              <a:off x="3590545"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rPr>
                <a:t>SIS</a:t>
              </a:r>
            </a:p>
          </p:txBody>
        </p:sp>
        <p:sp>
          <p:nvSpPr>
            <p:cNvPr id="30" name="îṡḻíḑê"/>
            <p:cNvSpPr/>
            <p:nvPr/>
          </p:nvSpPr>
          <p:spPr>
            <a:xfrm>
              <a:off x="6163018"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endParaRPr>
            </a:p>
          </p:txBody>
        </p:sp>
        <p:cxnSp>
          <p:nvCxnSpPr>
            <p:cNvPr id="32" name="ïs1íďe"/>
            <p:cNvCxnSpPr/>
            <p:nvPr/>
          </p:nvCxnSpPr>
          <p:spPr>
            <a:xfrm>
              <a:off x="6568836"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íṩḻiḍê"/>
            <p:cNvSpPr txBox="1"/>
            <p:nvPr/>
          </p:nvSpPr>
          <p:spPr>
            <a:xfrm>
              <a:off x="6341854"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rPr>
                <a:t>SIR</a:t>
              </a:r>
            </a:p>
          </p:txBody>
        </p:sp>
        <p:sp>
          <p:nvSpPr>
            <p:cNvPr id="36" name="íśḻiďé"/>
            <p:cNvSpPr/>
            <p:nvPr/>
          </p:nvSpPr>
          <p:spPr>
            <a:xfrm>
              <a:off x="8914962" y="1885950"/>
              <a:ext cx="2604573" cy="3695700"/>
            </a:xfrm>
            <a:prstGeom prst="roundRect">
              <a:avLst>
                <a:gd name="adj" fmla="val 4300"/>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rtlCol="0" anchor="ctr">
              <a:noAutofit/>
            </a:bodyPr>
            <a:lstStyle/>
            <a:p>
              <a:pPr algn="ctr">
                <a:lnSpc>
                  <a:spcPct val="130000"/>
                </a:lnSpc>
              </a:pPr>
              <a:endParaRPr kumimoji="1" lang="en-GB" sz="1000">
                <a:solidFill>
                  <a:schemeClr val="tx1"/>
                </a:solidFill>
              </a:endParaRPr>
            </a:p>
          </p:txBody>
        </p:sp>
        <p:cxnSp>
          <p:nvCxnSpPr>
            <p:cNvPr id="38" name="ís1idè"/>
            <p:cNvCxnSpPr/>
            <p:nvPr/>
          </p:nvCxnSpPr>
          <p:spPr>
            <a:xfrm>
              <a:off x="9320145" y="4603750"/>
              <a:ext cx="1792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íşḷiḋe"/>
            <p:cNvSpPr txBox="1"/>
            <p:nvPr/>
          </p:nvSpPr>
          <p:spPr>
            <a:xfrm>
              <a:off x="9093163" y="4872594"/>
              <a:ext cx="2246903" cy="368300"/>
            </a:xfrm>
            <a:prstGeom prst="rect">
              <a:avLst/>
            </a:prstGeom>
            <a:noFill/>
          </p:spPr>
          <p:txBody>
            <a:bodyPr wrap="square" rtlCol="0">
              <a:spAutoFit/>
            </a:bodyPr>
            <a:lstStyle/>
            <a:p>
              <a:pPr algn="ctr"/>
              <a:r>
                <a:rPr kumimoji="0" lang="en-US" sz="1800" b="1" i="0" u="none" strike="noStrike" kern="1200" cap="none" spc="0" normalizeH="0" baseline="0" noProof="0">
                  <a:ln>
                    <a:noFill/>
                  </a:ln>
                  <a:effectLst/>
                  <a:uLnTx/>
                  <a:uFillTx/>
                </a:rPr>
                <a:t>SEIR</a:t>
              </a:r>
            </a:p>
          </p:txBody>
        </p:sp>
        <p:grpSp>
          <p:nvGrpSpPr>
            <p:cNvPr id="35" name="îślíďé"/>
            <p:cNvGrpSpPr/>
            <p:nvPr/>
          </p:nvGrpSpPr>
          <p:grpSpPr>
            <a:xfrm>
              <a:off x="1782685" y="1699708"/>
              <a:ext cx="360001" cy="360000"/>
              <a:chOff x="752447" y="2654991"/>
              <a:chExt cx="360001" cy="360000"/>
            </a:xfrm>
          </p:grpSpPr>
          <p:sp>
            <p:nvSpPr>
              <p:cNvPr id="41" name="íşḻíďè"/>
              <p:cNvSpPr/>
              <p:nvPr/>
            </p:nvSpPr>
            <p:spPr>
              <a:xfrm>
                <a:off x="752447" y="2654991"/>
                <a:ext cx="360001" cy="360000"/>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43" name="ïş1í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p>
            </p:txBody>
          </p:sp>
        </p:grpSp>
        <p:grpSp>
          <p:nvGrpSpPr>
            <p:cNvPr id="44" name="iślîḑé"/>
            <p:cNvGrpSpPr/>
            <p:nvPr/>
          </p:nvGrpSpPr>
          <p:grpSpPr>
            <a:xfrm>
              <a:off x="4538228" y="1699708"/>
              <a:ext cx="360001" cy="360000"/>
              <a:chOff x="752447" y="2654991"/>
              <a:chExt cx="360001" cy="360000"/>
            </a:xfrm>
          </p:grpSpPr>
          <p:sp>
            <p:nvSpPr>
              <p:cNvPr id="45" name="išļíḑè"/>
              <p:cNvSpPr/>
              <p:nvPr/>
            </p:nvSpPr>
            <p:spPr>
              <a:xfrm>
                <a:off x="752447" y="2654991"/>
                <a:ext cx="360001" cy="360000"/>
              </a:xfrm>
              <a:prstGeom prst="roundRect">
                <a:avLst>
                  <a:gd name="adj"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46" name="î$ľíḍé"/>
              <p:cNvSpPr/>
              <p:nvPr/>
            </p:nvSpPr>
            <p:spPr>
              <a:xfrm>
                <a:off x="851667"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p>
            </p:txBody>
          </p:sp>
        </p:grpSp>
        <p:grpSp>
          <p:nvGrpSpPr>
            <p:cNvPr id="47" name="íSlíḑe"/>
            <p:cNvGrpSpPr/>
            <p:nvPr/>
          </p:nvGrpSpPr>
          <p:grpSpPr>
            <a:xfrm>
              <a:off x="10049314" y="1699708"/>
              <a:ext cx="360001" cy="360000"/>
              <a:chOff x="752447" y="2654991"/>
              <a:chExt cx="360001" cy="360000"/>
            </a:xfrm>
          </p:grpSpPr>
          <p:sp>
            <p:nvSpPr>
              <p:cNvPr id="48" name="ís1íde"/>
              <p:cNvSpPr/>
              <p:nvPr/>
            </p:nvSpPr>
            <p:spPr>
              <a:xfrm>
                <a:off x="752447" y="2654991"/>
                <a:ext cx="360001" cy="360000"/>
              </a:xfrm>
              <a:prstGeom prst="roundRect">
                <a:avLst>
                  <a:gd name="adj"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49" name="ïṥliḋé"/>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p>
            </p:txBody>
          </p:sp>
        </p:grpSp>
        <p:grpSp>
          <p:nvGrpSpPr>
            <p:cNvPr id="56" name="íşḷïdê"/>
            <p:cNvGrpSpPr/>
            <p:nvPr/>
          </p:nvGrpSpPr>
          <p:grpSpPr>
            <a:xfrm>
              <a:off x="7293771" y="1699708"/>
              <a:ext cx="360001" cy="360000"/>
              <a:chOff x="752447" y="2654991"/>
              <a:chExt cx="360001" cy="360000"/>
            </a:xfrm>
          </p:grpSpPr>
          <p:sp>
            <p:nvSpPr>
              <p:cNvPr id="57" name="islîḓé"/>
              <p:cNvSpPr/>
              <p:nvPr/>
            </p:nvSpPr>
            <p:spPr>
              <a:xfrm>
                <a:off x="752447" y="2654991"/>
                <a:ext cx="360001" cy="360000"/>
              </a:xfrm>
              <a:prstGeom prst="roundRect">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58" name="ïṥļîdê"/>
              <p:cNvSpPr/>
              <p:nvPr/>
            </p:nvSpPr>
            <p:spPr>
              <a:xfrm>
                <a:off x="851032" y="2780398"/>
                <a:ext cx="162833" cy="109186"/>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25400" cap="flat">
                <a:solidFill>
                  <a:srgbClr val="FFFFFF"/>
                </a:solidFill>
                <a:prstDash val="solid"/>
                <a:bevel/>
              </a:ln>
            </p:spPr>
            <p:txBody>
              <a:bodyPr rtlCol="0" anchor="ctr"/>
              <a:lstStyle/>
              <a:p>
                <a:endParaRPr lang="zh-CN" altLang="en-US"/>
              </a:p>
            </p:txBody>
          </p:sp>
        </p:grpSp>
      </p:grpSp>
      <p:sp>
        <p:nvSpPr>
          <p:cNvPr id="5"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Compartmental models in epidemiology</a:t>
            </a:r>
          </a:p>
        </p:txBody>
      </p:sp>
      <p:pic>
        <p:nvPicPr>
          <p:cNvPr id="6" name="图片 5"/>
          <p:cNvPicPr>
            <a:picLocks noChangeAspect="1"/>
          </p:cNvPicPr>
          <p:nvPr/>
        </p:nvPicPr>
        <p:blipFill>
          <a:blip r:embed="rId3"/>
          <a:stretch>
            <a:fillRect/>
          </a:stretch>
        </p:blipFill>
        <p:spPr>
          <a:xfrm>
            <a:off x="1066165" y="2546350"/>
            <a:ext cx="1730375" cy="1758315"/>
          </a:xfrm>
          <a:prstGeom prst="rect">
            <a:avLst/>
          </a:prstGeom>
        </p:spPr>
      </p:pic>
      <p:pic>
        <p:nvPicPr>
          <p:cNvPr id="8" name="图片 7"/>
          <p:cNvPicPr>
            <a:picLocks noChangeAspect="1"/>
          </p:cNvPicPr>
          <p:nvPr/>
        </p:nvPicPr>
        <p:blipFill>
          <a:blip r:embed="rId4"/>
          <a:stretch>
            <a:fillRect/>
          </a:stretch>
        </p:blipFill>
        <p:spPr>
          <a:xfrm>
            <a:off x="6566535" y="2106295"/>
            <a:ext cx="1797685" cy="2469515"/>
          </a:xfrm>
          <a:prstGeom prst="rect">
            <a:avLst/>
          </a:prstGeom>
        </p:spPr>
      </p:pic>
      <p:pic>
        <p:nvPicPr>
          <p:cNvPr id="10" name="图片 9"/>
          <p:cNvPicPr>
            <a:picLocks noChangeAspect="1"/>
          </p:cNvPicPr>
          <p:nvPr/>
        </p:nvPicPr>
        <p:blipFill>
          <a:blip r:embed="rId5"/>
          <a:srcRect l="12519"/>
          <a:stretch>
            <a:fillRect/>
          </a:stretch>
        </p:blipFill>
        <p:spPr>
          <a:xfrm>
            <a:off x="9529445" y="2059940"/>
            <a:ext cx="1459865" cy="1393825"/>
          </a:xfrm>
          <a:prstGeom prst="rect">
            <a:avLst/>
          </a:prstGeom>
        </p:spPr>
      </p:pic>
      <p:pic>
        <p:nvPicPr>
          <p:cNvPr id="11" name="图片 10"/>
          <p:cNvPicPr>
            <a:picLocks noChangeAspect="1"/>
          </p:cNvPicPr>
          <p:nvPr/>
        </p:nvPicPr>
        <p:blipFill>
          <a:blip r:embed="rId6"/>
          <a:stretch>
            <a:fillRect/>
          </a:stretch>
        </p:blipFill>
        <p:spPr>
          <a:xfrm>
            <a:off x="9198610" y="3368675"/>
            <a:ext cx="1957705" cy="1207135"/>
          </a:xfrm>
          <a:prstGeom prst="rect">
            <a:avLst/>
          </a:prstGeom>
        </p:spPr>
      </p:pic>
      <p:pic>
        <p:nvPicPr>
          <p:cNvPr id="13" name="Picture 12">
            <a:extLst>
              <a:ext uri="{FF2B5EF4-FFF2-40B4-BE49-F238E27FC236}">
                <a16:creationId xmlns:a16="http://schemas.microsoft.com/office/drawing/2014/main" id="{448C2102-B568-4231-8C41-29C2AD28C87E}"/>
              </a:ext>
            </a:extLst>
          </p:cNvPr>
          <p:cNvPicPr>
            <a:picLocks noChangeAspect="1"/>
          </p:cNvPicPr>
          <p:nvPr/>
        </p:nvPicPr>
        <p:blipFill>
          <a:blip r:embed="rId7"/>
          <a:stretch>
            <a:fillRect/>
          </a:stretch>
        </p:blipFill>
        <p:spPr>
          <a:xfrm>
            <a:off x="3499670" y="2547105"/>
            <a:ext cx="2457450" cy="1676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Modified SEIR Model</a:t>
            </a:r>
          </a:p>
        </p:txBody>
      </p:sp>
      <p:pic>
        <p:nvPicPr>
          <p:cNvPr id="4" name="Picture 3">
            <a:extLst>
              <a:ext uri="{FF2B5EF4-FFF2-40B4-BE49-F238E27FC236}">
                <a16:creationId xmlns:a16="http://schemas.microsoft.com/office/drawing/2014/main" id="{FEDCFE82-B92D-4275-B774-12F1475665A4}"/>
              </a:ext>
            </a:extLst>
          </p:cNvPr>
          <p:cNvPicPr>
            <a:picLocks noChangeAspect="1"/>
          </p:cNvPicPr>
          <p:nvPr/>
        </p:nvPicPr>
        <p:blipFill>
          <a:blip r:embed="rId3"/>
          <a:stretch>
            <a:fillRect/>
          </a:stretch>
        </p:blipFill>
        <p:spPr>
          <a:xfrm>
            <a:off x="1040447" y="2664142"/>
            <a:ext cx="10367156" cy="1529716"/>
          </a:xfrm>
          <a:prstGeom prst="rect">
            <a:avLst/>
          </a:prstGeom>
        </p:spPr>
      </p:pic>
      <p:pic>
        <p:nvPicPr>
          <p:cNvPr id="7" name="Picture 6">
            <a:extLst>
              <a:ext uri="{FF2B5EF4-FFF2-40B4-BE49-F238E27FC236}">
                <a16:creationId xmlns:a16="http://schemas.microsoft.com/office/drawing/2014/main" id="{E270175B-FF46-434D-97D1-F1CFE5D53687}"/>
              </a:ext>
            </a:extLst>
          </p:cNvPr>
          <p:cNvPicPr>
            <a:picLocks noChangeAspect="1"/>
          </p:cNvPicPr>
          <p:nvPr/>
        </p:nvPicPr>
        <p:blipFill>
          <a:blip r:embed="rId4"/>
          <a:stretch>
            <a:fillRect/>
          </a:stretch>
        </p:blipFill>
        <p:spPr>
          <a:xfrm rot="1149292">
            <a:off x="2830164" y="2984390"/>
            <a:ext cx="901193" cy="493354"/>
          </a:xfrm>
          <a:prstGeom prst="rect">
            <a:avLst/>
          </a:prstGeom>
        </p:spPr>
      </p:pic>
      <p:pic>
        <p:nvPicPr>
          <p:cNvPr id="11" name="Picture 10">
            <a:extLst>
              <a:ext uri="{FF2B5EF4-FFF2-40B4-BE49-F238E27FC236}">
                <a16:creationId xmlns:a16="http://schemas.microsoft.com/office/drawing/2014/main" id="{6E45D9D5-DBAA-4E22-8216-913F5B6CF85C}"/>
              </a:ext>
            </a:extLst>
          </p:cNvPr>
          <p:cNvPicPr>
            <a:picLocks noChangeAspect="1"/>
          </p:cNvPicPr>
          <p:nvPr/>
        </p:nvPicPr>
        <p:blipFill>
          <a:blip r:embed="rId4"/>
          <a:stretch>
            <a:fillRect/>
          </a:stretch>
        </p:blipFill>
        <p:spPr>
          <a:xfrm rot="20284431">
            <a:off x="2826638" y="3579414"/>
            <a:ext cx="901193" cy="4933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Modified SEIR Model</a:t>
            </a:r>
          </a:p>
        </p:txBody>
      </p:sp>
      <p:pic>
        <p:nvPicPr>
          <p:cNvPr id="3" name="图片 2"/>
          <p:cNvPicPr>
            <a:picLocks noChangeAspect="1"/>
          </p:cNvPicPr>
          <p:nvPr/>
        </p:nvPicPr>
        <p:blipFill>
          <a:blip r:embed="rId3"/>
          <a:stretch>
            <a:fillRect/>
          </a:stretch>
        </p:blipFill>
        <p:spPr>
          <a:xfrm>
            <a:off x="439420" y="1528445"/>
            <a:ext cx="3759835" cy="3800475"/>
          </a:xfrm>
          <a:prstGeom prst="rect">
            <a:avLst/>
          </a:prstGeom>
        </p:spPr>
      </p:pic>
      <p:pic>
        <p:nvPicPr>
          <p:cNvPr id="4" name="图片 3"/>
          <p:cNvPicPr>
            <a:picLocks noChangeAspect="1"/>
          </p:cNvPicPr>
          <p:nvPr/>
        </p:nvPicPr>
        <p:blipFill>
          <a:blip r:embed="rId4"/>
          <a:stretch>
            <a:fillRect/>
          </a:stretch>
        </p:blipFill>
        <p:spPr>
          <a:xfrm>
            <a:off x="4577080" y="2001520"/>
            <a:ext cx="7614920" cy="3327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85" y="-1376423"/>
            <a:ext cx="12658303" cy="8234547"/>
            <a:chOff x="-5885" y="-671573"/>
            <a:chExt cx="12658303" cy="8234547"/>
          </a:xfrm>
        </p:grpSpPr>
        <p:sp>
          <p:nvSpPr>
            <p:cNvPr id="35" name="任意多边形 34"/>
            <p:cNvSpPr/>
            <p:nvPr/>
          </p:nvSpPr>
          <p:spPr>
            <a:xfrm rot="16200000">
              <a:off x="9689130" y="-775121"/>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alpha val="3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nvGrpSpPr>
            <p:cNvPr id="33" name="组合 32"/>
            <p:cNvGrpSpPr/>
            <p:nvPr/>
          </p:nvGrpSpPr>
          <p:grpSpPr>
            <a:xfrm>
              <a:off x="-5885" y="3013834"/>
              <a:ext cx="11516622" cy="4549140"/>
              <a:chOff x="2278" y="3013834"/>
              <a:chExt cx="11516622" cy="4549140"/>
            </a:xfrm>
          </p:grpSpPr>
          <p:cxnSp>
            <p:nvCxnSpPr>
              <p:cNvPr id="7" name="直接连接符 6"/>
              <p:cNvCxnSpPr/>
              <p:nvPr/>
            </p:nvCxnSpPr>
            <p:spPr>
              <a:xfrm>
                <a:off x="689427" y="3283172"/>
                <a:ext cx="10829473" cy="0"/>
              </a:xfrm>
              <a:prstGeom prst="line">
                <a:avLst/>
              </a:prstGeom>
              <a:ln w="9525">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347948" y="3022172"/>
                <a:ext cx="538679" cy="538676"/>
                <a:chOff x="3526795" y="2235779"/>
                <a:chExt cx="410200" cy="410198"/>
              </a:xfrm>
            </p:grpSpPr>
            <p:sp>
              <p:nvSpPr>
                <p:cNvPr id="9" name="椭圆 8"/>
                <p:cNvSpPr/>
                <p:nvPr/>
              </p:nvSpPr>
              <p:spPr>
                <a:xfrm>
                  <a:off x="3526795"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0" name="任意多边形 9"/>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grpSp>
          <p:grpSp>
            <p:nvGrpSpPr>
              <p:cNvPr id="11" name="组合 10"/>
              <p:cNvGrpSpPr/>
              <p:nvPr/>
            </p:nvGrpSpPr>
            <p:grpSpPr>
              <a:xfrm>
                <a:off x="1801536" y="3013834"/>
                <a:ext cx="538679" cy="538676"/>
                <a:chOff x="4471992" y="2235779"/>
                <a:chExt cx="410200" cy="410198"/>
              </a:xfrm>
            </p:grpSpPr>
            <p:sp>
              <p:nvSpPr>
                <p:cNvPr id="12" name="椭圆 11"/>
                <p:cNvSpPr/>
                <p:nvPr/>
              </p:nvSpPr>
              <p:spPr>
                <a:xfrm>
                  <a:off x="4471992"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3" name="任意多边形 12"/>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grpSp>
          <p:grpSp>
            <p:nvGrpSpPr>
              <p:cNvPr id="14" name="组合 13"/>
              <p:cNvGrpSpPr/>
              <p:nvPr/>
            </p:nvGrpSpPr>
            <p:grpSpPr>
              <a:xfrm>
                <a:off x="6894360" y="3013834"/>
                <a:ext cx="538679" cy="538676"/>
                <a:chOff x="6200669" y="2235779"/>
                <a:chExt cx="410200" cy="410198"/>
              </a:xfrm>
            </p:grpSpPr>
            <p:sp>
              <p:nvSpPr>
                <p:cNvPr id="15" name="椭圆 14"/>
                <p:cNvSpPr/>
                <p:nvPr/>
              </p:nvSpPr>
              <p:spPr>
                <a:xfrm>
                  <a:off x="6200669"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6" name="任意多边形 15"/>
                <p:cNvSpPr/>
                <p:nvPr/>
              </p:nvSpPr>
              <p:spPr>
                <a:xfrm>
                  <a:off x="6316768" y="2376357"/>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grpSp>
          <p:sp>
            <p:nvSpPr>
              <p:cNvPr id="18" name="椭圆 17"/>
              <p:cNvSpPr/>
              <p:nvPr/>
            </p:nvSpPr>
            <p:spPr>
              <a:xfrm>
                <a:off x="9440771" y="3013834"/>
                <a:ext cx="544522"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grpSp>
            <p:nvGrpSpPr>
              <p:cNvPr id="28" name="组合 27"/>
              <p:cNvGrpSpPr/>
              <p:nvPr/>
            </p:nvGrpSpPr>
            <p:grpSpPr>
              <a:xfrm>
                <a:off x="1001678" y="3713310"/>
                <a:ext cx="2138045" cy="1470660"/>
                <a:chOff x="1011855" y="3943625"/>
                <a:chExt cx="2138045" cy="1470660"/>
              </a:xfrm>
            </p:grpSpPr>
            <p:sp>
              <p:nvSpPr>
                <p:cNvPr id="20" name="文本框 19"/>
                <p:cNvSpPr txBox="1"/>
                <p:nvPr/>
              </p:nvSpPr>
              <p:spPr>
                <a:xfrm>
                  <a:off x="1011855" y="4361455"/>
                  <a:ext cx="2138045" cy="1052830"/>
                </a:xfrm>
                <a:prstGeom prst="rect">
                  <a:avLst/>
                </a:prstGeom>
                <a:noFill/>
              </p:spPr>
              <p:txBody>
                <a:bodyPr wrap="square" rtlCol="0">
                  <a:spAutoFit/>
                </a:bodyPr>
                <a:lstStyle>
                  <a:defPPr>
                    <a:defRPr lang="zh-CN"/>
                  </a:defPPr>
                  <a:lvl1pPr>
                    <a:lnSpc>
                      <a:spcPts val="1500"/>
                    </a:lnSpc>
                    <a:defRPr sz="900"/>
                  </a:lvl1pPr>
                </a:lstStyle>
                <a:p>
                  <a:pPr algn="just"/>
                  <a:r>
                    <a:rPr lang="en-US" altLang="zh-CN" sz="1200"/>
                    <a:t>Parameter that measure the probability of transmission from E to I. According to the Yang2020[1], alpha in general should be 0.78735.</a:t>
                  </a:r>
                </a:p>
              </p:txBody>
            </p:sp>
            <p:sp>
              <p:nvSpPr>
                <p:cNvPr id="21" name="文本框 20"/>
                <p:cNvSpPr txBox="1"/>
                <p:nvPr/>
              </p:nvSpPr>
              <p:spPr>
                <a:xfrm>
                  <a:off x="1381528" y="3943625"/>
                  <a:ext cx="1388742"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Alpha</a:t>
                  </a:r>
                </a:p>
              </p:txBody>
            </p:sp>
          </p:grpSp>
          <p:grpSp>
            <p:nvGrpSpPr>
              <p:cNvPr id="29" name="组合 28"/>
              <p:cNvGrpSpPr/>
              <p:nvPr/>
            </p:nvGrpSpPr>
            <p:grpSpPr>
              <a:xfrm>
                <a:off x="3495833" y="3713310"/>
                <a:ext cx="2301240" cy="1720218"/>
                <a:chOff x="3544504" y="3943625"/>
                <a:chExt cx="2301240" cy="1720218"/>
              </a:xfrm>
            </p:grpSpPr>
            <p:sp>
              <p:nvSpPr>
                <p:cNvPr id="22" name="文本框 21"/>
                <p:cNvSpPr txBox="1"/>
                <p:nvPr/>
              </p:nvSpPr>
              <p:spPr>
                <a:xfrm>
                  <a:off x="3544504" y="4361455"/>
                  <a:ext cx="2301240" cy="1302388"/>
                </a:xfrm>
                <a:prstGeom prst="rect">
                  <a:avLst/>
                </a:prstGeom>
                <a:noFill/>
              </p:spPr>
              <p:txBody>
                <a:bodyPr wrap="square" rtlCol="0">
                  <a:spAutoFit/>
                </a:bodyPr>
                <a:lstStyle>
                  <a:defPPr>
                    <a:defRPr lang="zh-CN"/>
                  </a:defPPr>
                  <a:lvl1pPr>
                    <a:lnSpc>
                      <a:spcPts val="1500"/>
                    </a:lnSpc>
                    <a:defRPr sz="900"/>
                  </a:lvl1pPr>
                </a:lstStyle>
                <a:p>
                  <a:pPr algn="just"/>
                  <a:r>
                    <a:rPr lang="en-US" altLang="zh-CN" sz="1200">
                      <a:sym typeface="+mn-ea"/>
                    </a:rPr>
                    <a:t>Parameter that measure the probability of transmission from E to </a:t>
                  </a:r>
                  <a:r>
                    <a:rPr lang="en-US" altLang="zh-CN" sz="1200" err="1">
                      <a:sym typeface="+mn-ea"/>
                    </a:rPr>
                    <a:t>Su</a:t>
                  </a:r>
                  <a:r>
                    <a:rPr lang="en-US" altLang="zh-CN" sz="1200">
                      <a:sym typeface="+mn-ea"/>
                    </a:rPr>
                    <a:t>\Sa or from I to </a:t>
                  </a:r>
                  <a:r>
                    <a:rPr lang="en-US" altLang="zh-CN" sz="1200" err="1">
                      <a:sym typeface="+mn-ea"/>
                    </a:rPr>
                    <a:t>Su</a:t>
                  </a:r>
                  <a:r>
                    <a:rPr lang="en-US" altLang="zh-CN" sz="1200">
                      <a:sym typeface="+mn-ea"/>
                    </a:rPr>
                    <a:t>\Sa. According to the Yang2020[1], (β1+β3)/2= (β2+β4)/2=0.15747</a:t>
                  </a:r>
                </a:p>
                <a:p>
                  <a:pPr algn="just"/>
                  <a:r>
                    <a:rPr lang="en-US" altLang="zh-CN" sz="1200">
                      <a:sym typeface="+mn-ea"/>
                    </a:rPr>
                    <a:t>  </a:t>
                  </a:r>
                </a:p>
              </p:txBody>
            </p:sp>
            <p:sp>
              <p:nvSpPr>
                <p:cNvPr id="23" name="文本框 22"/>
                <p:cNvSpPr txBox="1"/>
                <p:nvPr/>
              </p:nvSpPr>
              <p:spPr>
                <a:xfrm>
                  <a:off x="3968152" y="3943625"/>
                  <a:ext cx="1388742"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Beta</a:t>
                  </a:r>
                </a:p>
              </p:txBody>
            </p:sp>
          </p:grpSp>
          <p:grpSp>
            <p:nvGrpSpPr>
              <p:cNvPr id="30" name="组合 29"/>
              <p:cNvGrpSpPr/>
              <p:nvPr/>
            </p:nvGrpSpPr>
            <p:grpSpPr>
              <a:xfrm>
                <a:off x="6151913" y="3713310"/>
                <a:ext cx="2020138" cy="700928"/>
                <a:chOff x="6158796" y="3943625"/>
                <a:chExt cx="2020138" cy="700928"/>
              </a:xfrm>
            </p:grpSpPr>
            <p:sp>
              <p:nvSpPr>
                <p:cNvPr id="24" name="文本框 23"/>
                <p:cNvSpPr txBox="1"/>
                <p:nvPr/>
              </p:nvSpPr>
              <p:spPr>
                <a:xfrm>
                  <a:off x="6158796" y="4361343"/>
                  <a:ext cx="2020138" cy="283210"/>
                </a:xfrm>
                <a:prstGeom prst="rect">
                  <a:avLst/>
                </a:prstGeom>
                <a:noFill/>
              </p:spPr>
              <p:txBody>
                <a:bodyPr wrap="square" rtlCol="0">
                  <a:spAutoFit/>
                </a:bodyPr>
                <a:lstStyle>
                  <a:defPPr>
                    <a:defRPr lang="zh-CN"/>
                  </a:defPPr>
                  <a:lvl1pPr>
                    <a:lnSpc>
                      <a:spcPts val="1500"/>
                    </a:lnSpc>
                    <a:defRPr sz="900"/>
                  </a:lvl1pPr>
                </a:lstStyle>
                <a:p>
                  <a:pPr algn="ctr"/>
                  <a:endParaRPr lang="en-US" altLang="zh-CN"/>
                </a:p>
              </p:txBody>
            </p:sp>
            <p:sp>
              <p:nvSpPr>
                <p:cNvPr id="25" name="文本框 24"/>
                <p:cNvSpPr txBox="1"/>
                <p:nvPr/>
              </p:nvSpPr>
              <p:spPr>
                <a:xfrm>
                  <a:off x="6290876" y="3943625"/>
                  <a:ext cx="1757045" cy="39878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Active Case</a:t>
                  </a:r>
                </a:p>
              </p:txBody>
            </p:sp>
          </p:grpSp>
          <p:grpSp>
            <p:nvGrpSpPr>
              <p:cNvPr id="31" name="组合 30"/>
              <p:cNvGrpSpPr/>
              <p:nvPr/>
            </p:nvGrpSpPr>
            <p:grpSpPr>
              <a:xfrm>
                <a:off x="8314597" y="3713310"/>
                <a:ext cx="3046095" cy="1455887"/>
                <a:chOff x="8404891" y="3943625"/>
                <a:chExt cx="3046095" cy="1455887"/>
              </a:xfrm>
            </p:grpSpPr>
            <p:sp>
              <p:nvSpPr>
                <p:cNvPr id="26" name="文本框 25"/>
                <p:cNvSpPr txBox="1"/>
                <p:nvPr/>
              </p:nvSpPr>
              <p:spPr>
                <a:xfrm>
                  <a:off x="8789701" y="4361343"/>
                  <a:ext cx="2020138" cy="1038169"/>
                </a:xfrm>
                <a:prstGeom prst="rect">
                  <a:avLst/>
                </a:prstGeom>
                <a:noFill/>
              </p:spPr>
              <p:txBody>
                <a:bodyPr wrap="square" rtlCol="0">
                  <a:spAutoFit/>
                </a:bodyPr>
                <a:lstStyle>
                  <a:defPPr>
                    <a:defRPr lang="zh-CN"/>
                  </a:defPPr>
                  <a:lvl1pPr>
                    <a:lnSpc>
                      <a:spcPts val="1500"/>
                    </a:lnSpc>
                    <a:defRPr sz="900"/>
                  </a:lvl1pPr>
                </a:lstStyle>
                <a:p>
                  <a:pPr algn="just"/>
                  <a:r>
                    <a:rPr lang="en-US" altLang="zh-CN" sz="1200"/>
                    <a:t>According to [4], the real infected cases should be much more than reported cases, and the ratio should be 1.66.</a:t>
                  </a:r>
                </a:p>
              </p:txBody>
            </p:sp>
            <p:sp>
              <p:nvSpPr>
                <p:cNvPr id="27" name="文本框 26"/>
                <p:cNvSpPr txBox="1"/>
                <p:nvPr/>
              </p:nvSpPr>
              <p:spPr>
                <a:xfrm>
                  <a:off x="8404891" y="3943625"/>
                  <a:ext cx="3046095" cy="706755"/>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Real Infected Cases</a:t>
                  </a:r>
                </a:p>
              </p:txBody>
            </p:sp>
          </p:grpSp>
          <p:sp>
            <p:nvSpPr>
              <p:cNvPr id="32" name="文本框 31"/>
              <p:cNvSpPr txBox="1"/>
              <p:nvPr/>
            </p:nvSpPr>
            <p:spPr>
              <a:xfrm>
                <a:off x="2278" y="6125334"/>
                <a:ext cx="10113645" cy="1437640"/>
              </a:xfrm>
              <a:prstGeom prst="rect">
                <a:avLst/>
              </a:prstGeom>
              <a:noFill/>
            </p:spPr>
            <p:txBody>
              <a:bodyPr wrap="square" rtlCol="0">
                <a:spAutoFit/>
              </a:bodyPr>
              <a:lstStyle>
                <a:defPPr>
                  <a:defRPr lang="zh-CN"/>
                </a:defPPr>
                <a:lvl1pPr>
                  <a:lnSpc>
                    <a:spcPts val="1500"/>
                  </a:lnSpc>
                  <a:defRPr sz="900"/>
                </a:lvl1pPr>
              </a:lstStyle>
              <a:p>
                <a:r>
                  <a:rPr lang="en-US" altLang="zh-CN" dirty="0"/>
                  <a:t>[1] Yang, Z., Zeng, Z., Wang, K., Wong, S. S., Liang, W., </a:t>
                </a:r>
                <a:r>
                  <a:rPr lang="en-US" altLang="zh-CN" dirty="0" err="1"/>
                  <a:t>Zanin</a:t>
                </a:r>
                <a:r>
                  <a:rPr lang="en-US" altLang="zh-CN" dirty="0"/>
                  <a:t>, M., ... &amp; He, J. (2020). Modified SEIR and AI prediction of the epidemics trend of COVID-19 in China under public health interventions. Journal of thoracic disease, 12(3), 165.</a:t>
                </a:r>
              </a:p>
              <a:p>
                <a:r>
                  <a:rPr lang="en-US" altLang="zh-CN" dirty="0"/>
                  <a:t>[2] Centers for Disease Control and Prevention. CDC Updates and Shortens Recommended Isolation and Quarantine Period for General Population, 2021, https://www.cdc.gov/media/releases/2021/s1227-isolation-quarantine-guidance.html. Accessed 23 Apr. 2022.</a:t>
                </a:r>
              </a:p>
              <a:p>
                <a:r>
                  <a:rPr lang="en-US" altLang="zh-CN" dirty="0"/>
                  <a:t>[3] </a:t>
                </a:r>
                <a:r>
                  <a:rPr lang="en-US" altLang="zh-CN" dirty="0">
                    <a:sym typeface="+mn-ea"/>
                  </a:rPr>
                  <a:t>Catherine Schuster Bruce . Here's how long people with COVID-19 might remain contagious, according to the best available data, 2022, https://www.businessinsider.com/covid-how-long-contagious-infectious-period-omicron-delta-rapid-test-2022-1?r=US&amp;IR=T. Accessed 24 Apr. 2022.</a:t>
                </a:r>
                <a:endParaRPr lang="en-US" altLang="zh-CN" dirty="0"/>
              </a:p>
              <a:p>
                <a:r>
                  <a:rPr lang="en-US" altLang="zh-CN" dirty="0"/>
                  <a:t>[4] Irons, N. J., &amp; Raftery, A. E. (2021). Estimating SARS-CoV-2 infections from deaths, confirmed cases, tests, and random surveys. Proceedings of the National Academy of Sciences, 118(31).</a:t>
                </a:r>
              </a:p>
            </p:txBody>
          </p:sp>
        </p:grpSp>
      </p:grpSp>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Parameters Setting</a:t>
            </a:r>
          </a:p>
        </p:txBody>
      </p:sp>
      <p:sp>
        <p:nvSpPr>
          <p:cNvPr id="46" name="任意多边形 45"/>
          <p:cNvSpPr/>
          <p:nvPr/>
        </p:nvSpPr>
        <p:spPr>
          <a:xfrm>
            <a:off x="9584690" y="2518410"/>
            <a:ext cx="233680" cy="17526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48" name="椭圆 47"/>
          <p:cNvSpPr/>
          <p:nvPr/>
        </p:nvSpPr>
        <p:spPr>
          <a:xfrm>
            <a:off x="4335278" y="2340099"/>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49" name="任意多边形 48"/>
          <p:cNvSpPr/>
          <p:nvPr/>
        </p:nvSpPr>
        <p:spPr>
          <a:xfrm>
            <a:off x="4497994" y="2500899"/>
            <a:ext cx="213247" cy="233753"/>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sp>
        <p:nvSpPr>
          <p:cNvPr id="50" name="文本框 49"/>
          <p:cNvSpPr txBox="1"/>
          <p:nvPr/>
        </p:nvSpPr>
        <p:spPr>
          <a:xfrm>
            <a:off x="6005445" y="3437085"/>
            <a:ext cx="2301240" cy="1437640"/>
          </a:xfrm>
          <a:prstGeom prst="rect">
            <a:avLst/>
          </a:prstGeom>
          <a:noFill/>
        </p:spPr>
        <p:txBody>
          <a:bodyPr wrap="square" rtlCol="0">
            <a:spAutoFit/>
          </a:bodyPr>
          <a:lstStyle>
            <a:defPPr>
              <a:defRPr lang="zh-CN"/>
            </a:defPPr>
            <a:lvl1pPr>
              <a:lnSpc>
                <a:spcPts val="1500"/>
              </a:lnSpc>
              <a:defRPr sz="900"/>
            </a:lvl1pPr>
          </a:lstStyle>
          <a:p>
            <a:pPr algn="just">
              <a:buClrTx/>
              <a:buSzTx/>
              <a:buFontTx/>
            </a:pPr>
            <a:r>
              <a:rPr lang="en-US" altLang="zh-CN" sz="1200">
                <a:sym typeface="+mn-ea"/>
              </a:rPr>
              <a:t>John Hopkins covid data source do not provide data for active cases since 2021 Aug. According to [2][3], we classified patients who were infected for 1 to 5 days as active.</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Swiss Model</a:t>
            </a:r>
          </a:p>
        </p:txBody>
      </p:sp>
      <p:pic>
        <p:nvPicPr>
          <p:cNvPr id="5" name="图片 4" descr="swiss_prediction"/>
          <p:cNvPicPr>
            <a:picLocks noChangeAspect="1"/>
          </p:cNvPicPr>
          <p:nvPr/>
        </p:nvPicPr>
        <p:blipFill>
          <a:blip r:embed="rId3"/>
          <a:stretch>
            <a:fillRect/>
          </a:stretch>
        </p:blipFill>
        <p:spPr>
          <a:xfrm>
            <a:off x="6357620" y="1053465"/>
            <a:ext cx="5690235" cy="4164330"/>
          </a:xfrm>
          <a:prstGeom prst="rect">
            <a:avLst/>
          </a:prstGeom>
        </p:spPr>
      </p:pic>
      <p:pic>
        <p:nvPicPr>
          <p:cNvPr id="6" name="图片 5" descr="Siwss_real_data"/>
          <p:cNvPicPr>
            <a:picLocks noChangeAspect="1"/>
          </p:cNvPicPr>
          <p:nvPr/>
        </p:nvPicPr>
        <p:blipFill>
          <a:blip r:embed="rId4"/>
          <a:stretch>
            <a:fillRect/>
          </a:stretch>
        </p:blipFill>
        <p:spPr>
          <a:xfrm>
            <a:off x="178435" y="1064260"/>
            <a:ext cx="5779135" cy="4139565"/>
          </a:xfrm>
          <a:prstGeom prst="rect">
            <a:avLst/>
          </a:prstGeom>
        </p:spPr>
      </p:pic>
      <p:sp>
        <p:nvSpPr>
          <p:cNvPr id="7" name="文本框 6"/>
          <p:cNvSpPr txBox="1"/>
          <p:nvPr/>
        </p:nvSpPr>
        <p:spPr>
          <a:xfrm>
            <a:off x="302895" y="5320030"/>
            <a:ext cx="4183380" cy="1198880"/>
          </a:xfrm>
          <a:prstGeom prst="rect">
            <a:avLst/>
          </a:prstGeom>
          <a:noFill/>
        </p:spPr>
        <p:txBody>
          <a:bodyPr wrap="none" rtlCol="0">
            <a:spAutoFit/>
          </a:bodyPr>
          <a:lstStyle/>
          <a:p>
            <a:pPr algn="l"/>
            <a:r>
              <a:rPr lang="en-US" altLang="zh-CN"/>
              <a:t>Data Range: 09-01-2021 to 03-19-2022</a:t>
            </a:r>
          </a:p>
          <a:p>
            <a:pPr algn="l"/>
            <a:r>
              <a:rPr lang="en-US" altLang="zh-CN"/>
              <a:t>Peak: 01-28-2022</a:t>
            </a:r>
          </a:p>
          <a:p>
            <a:pPr algn="l"/>
            <a:r>
              <a:rPr lang="en-US" altLang="zh-CN"/>
              <a:t>Peak case number: 251665</a:t>
            </a:r>
          </a:p>
          <a:p>
            <a:pPr algn="l"/>
            <a:r>
              <a:rPr lang="en-US" altLang="zh-CN"/>
              <a:t>Rebound point: 02-27-2022</a:t>
            </a:r>
          </a:p>
        </p:txBody>
      </p:sp>
      <p:sp>
        <p:nvSpPr>
          <p:cNvPr id="9" name="文本框 8"/>
          <p:cNvSpPr txBox="1"/>
          <p:nvPr/>
        </p:nvSpPr>
        <p:spPr>
          <a:xfrm>
            <a:off x="6410325" y="5320030"/>
            <a:ext cx="5637530" cy="1476375"/>
          </a:xfrm>
          <a:prstGeom prst="rect">
            <a:avLst/>
          </a:prstGeom>
          <a:noFill/>
        </p:spPr>
        <p:txBody>
          <a:bodyPr wrap="none" rtlCol="0">
            <a:spAutoFit/>
          </a:bodyPr>
          <a:lstStyle/>
          <a:p>
            <a:pPr algn="l"/>
            <a:r>
              <a:rPr lang="en-US" altLang="zh-CN"/>
              <a:t>Data Range: 11-10-2021 to 02-26-2022</a:t>
            </a:r>
          </a:p>
          <a:p>
            <a:pPr algn="l"/>
            <a:r>
              <a:rPr lang="en-US" altLang="zh-CN"/>
              <a:t>Peak: 02-03-2022</a:t>
            </a:r>
          </a:p>
          <a:p>
            <a:pPr algn="l"/>
            <a:r>
              <a:rPr lang="en-US" altLang="zh-CN"/>
              <a:t>Peak case number: 425151(ratio=1.689,close to 1.66)</a:t>
            </a:r>
          </a:p>
          <a:p>
            <a:pPr algn="l"/>
            <a:r>
              <a:rPr lang="en-US" altLang="zh-CN"/>
              <a:t>Rebound point: No Rebound(the pandemic end at </a:t>
            </a:r>
          </a:p>
          <a:p>
            <a:pPr algn="l"/>
            <a:r>
              <a:rPr lang="en-US" altLang="zh-CN"/>
              <a:t>02-26-2022)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Findings through model</a:t>
            </a:r>
          </a:p>
        </p:txBody>
      </p:sp>
      <p:graphicFrame>
        <p:nvGraphicFramePr>
          <p:cNvPr id="3" name="表格 2"/>
          <p:cNvGraphicFramePr/>
          <p:nvPr>
            <p:custDataLst>
              <p:tags r:id="rId1"/>
            </p:custDataLst>
          </p:nvPr>
        </p:nvGraphicFramePr>
        <p:xfrm>
          <a:off x="2543810" y="1692275"/>
          <a:ext cx="7489190" cy="3752850"/>
        </p:xfrm>
        <a:graphic>
          <a:graphicData uri="http://schemas.openxmlformats.org/drawingml/2006/table">
            <a:tbl>
              <a:tblPr firstRow="1" bandRow="1">
                <a:tableStyleId>{5C22544A-7EE6-4342-B048-85BDC9FD1C3A}</a:tableStyleId>
              </a:tblPr>
              <a:tblGrid>
                <a:gridCol w="3744595">
                  <a:extLst>
                    <a:ext uri="{9D8B030D-6E8A-4147-A177-3AD203B41FA5}">
                      <a16:colId xmlns:a16="http://schemas.microsoft.com/office/drawing/2014/main" val="20000"/>
                    </a:ext>
                  </a:extLst>
                </a:gridCol>
                <a:gridCol w="3744595">
                  <a:extLst>
                    <a:ext uri="{9D8B030D-6E8A-4147-A177-3AD203B41FA5}">
                      <a16:colId xmlns:a16="http://schemas.microsoft.com/office/drawing/2014/main" val="20001"/>
                    </a:ext>
                  </a:extLst>
                </a:gridCol>
              </a:tblGrid>
              <a:tr h="381000">
                <a:tc>
                  <a:txBody>
                    <a:bodyPr/>
                    <a:lstStyle/>
                    <a:p>
                      <a:pPr>
                        <a:buNone/>
                      </a:pPr>
                      <a:r>
                        <a:rPr lang="en-US" altLang="zh-CN">
                          <a:solidFill>
                            <a:schemeClr val="tx1"/>
                          </a:solidFill>
                        </a:rPr>
                        <a:t>Parameters</a:t>
                      </a:r>
                    </a:p>
                  </a:txBody>
                  <a:tcPr>
                    <a:solidFill>
                      <a:schemeClr val="bg2">
                        <a:lumMod val="95000"/>
                      </a:schemeClr>
                    </a:solidFill>
                  </a:tcPr>
                </a:tc>
                <a:tc>
                  <a:txBody>
                    <a:bodyPr/>
                    <a:lstStyle/>
                    <a:p>
                      <a:pPr>
                        <a:buNone/>
                      </a:pPr>
                      <a:r>
                        <a:rPr lang="en-US" altLang="zh-CN">
                          <a:solidFill>
                            <a:schemeClr val="tx1"/>
                          </a:solidFill>
                        </a:rPr>
                        <a:t>Value</a:t>
                      </a:r>
                    </a:p>
                  </a:txBody>
                  <a:tcPr>
                    <a:solidFill>
                      <a:schemeClr val="bg2">
                        <a:lumMod val="95000"/>
                      </a:schemeClr>
                    </a:solidFill>
                  </a:tcPr>
                </a:tc>
                <a:extLst>
                  <a:ext uri="{0D108BD9-81ED-4DB2-BD59-A6C34878D82A}">
                    <a16:rowId xmlns:a16="http://schemas.microsoft.com/office/drawing/2014/main" val="10000"/>
                  </a:ext>
                </a:extLst>
              </a:tr>
              <a:tr h="446405">
                <a:tc>
                  <a:txBody>
                    <a:bodyPr/>
                    <a:lstStyle/>
                    <a:p>
                      <a:pPr>
                        <a:buNone/>
                      </a:pPr>
                      <a:r>
                        <a:rPr lang="en-US" altLang="zh-CN" sz="1800">
                          <a:solidFill>
                            <a:schemeClr val="tx1"/>
                          </a:solidFill>
                          <a:sym typeface="+mn-ea"/>
                        </a:rPr>
                        <a:t>Susceptible ratio</a:t>
                      </a:r>
                      <a:endParaRPr lang="zh-CN" altLang="en-US"/>
                    </a:p>
                  </a:txBody>
                  <a:tcPr>
                    <a:solidFill>
                      <a:schemeClr val="bg2">
                        <a:lumMod val="95000"/>
                      </a:schemeClr>
                    </a:solidFill>
                  </a:tcPr>
                </a:tc>
                <a:tc>
                  <a:txBody>
                    <a:bodyPr/>
                    <a:lstStyle/>
                    <a:p>
                      <a:pPr>
                        <a:buNone/>
                      </a:pPr>
                      <a:r>
                        <a:rPr lang="en-US" altLang="zh-CN" sz="1800">
                          <a:sym typeface="+mn-ea"/>
                        </a:rPr>
                        <a:t>0.4(similar to 0.5 as stated in[1])</a:t>
                      </a:r>
                      <a:endParaRPr lang="zh-CN" altLang="en-US"/>
                    </a:p>
                  </a:txBody>
                  <a:tcPr>
                    <a:solidFill>
                      <a:schemeClr val="bg2">
                        <a:lumMod val="95000"/>
                      </a:schemeClr>
                    </a:solidFill>
                  </a:tcPr>
                </a:tc>
                <a:extLst>
                  <a:ext uri="{0D108BD9-81ED-4DB2-BD59-A6C34878D82A}">
                    <a16:rowId xmlns:a16="http://schemas.microsoft.com/office/drawing/2014/main" val="10001"/>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sz="1800">
                          <a:sym typeface="+mn-ea"/>
                        </a:rPr>
                        <a:t>0.016</a:t>
                      </a:r>
                      <a:endParaRPr lang="zh-CN" altLang="en-US"/>
                    </a:p>
                  </a:txBody>
                  <a:tcPr>
                    <a:solidFill>
                      <a:schemeClr val="bg2">
                        <a:lumMod val="95000"/>
                      </a:schemeClr>
                    </a:solidFill>
                  </a:tcPr>
                </a:tc>
                <a:extLst>
                  <a:ext uri="{0D108BD9-81ED-4DB2-BD59-A6C34878D82A}">
                    <a16:rowId xmlns:a16="http://schemas.microsoft.com/office/drawing/2014/main" val="10002"/>
                  </a:ext>
                </a:extLst>
              </a:tr>
              <a:tr h="380365">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sz="1800">
                          <a:sym typeface="+mn-ea"/>
                        </a:rPr>
                        <a:t>0.016</a:t>
                      </a:r>
                      <a:endParaRPr lang="zh-CN" altLang="en-US"/>
                    </a:p>
                  </a:txBody>
                  <a:tcPr>
                    <a:solidFill>
                      <a:schemeClr val="bg2">
                        <a:lumMod val="95000"/>
                      </a:schemeClr>
                    </a:solidFill>
                  </a:tcPr>
                </a:tc>
                <a:extLst>
                  <a:ext uri="{0D108BD9-81ED-4DB2-BD59-A6C34878D82A}">
                    <a16:rowId xmlns:a16="http://schemas.microsoft.com/office/drawing/2014/main" val="10003"/>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a:t>0.3</a:t>
                      </a:r>
                    </a:p>
                  </a:txBody>
                  <a:tcPr>
                    <a:solidFill>
                      <a:schemeClr val="bg2">
                        <a:lumMod val="95000"/>
                      </a:schemeClr>
                    </a:solidFill>
                  </a:tcPr>
                </a:tc>
                <a:extLst>
                  <a:ext uri="{0D108BD9-81ED-4DB2-BD59-A6C34878D82A}">
                    <a16:rowId xmlns:a16="http://schemas.microsoft.com/office/drawing/2014/main" val="10004"/>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a:t>0.3</a:t>
                      </a:r>
                    </a:p>
                  </a:txBody>
                  <a:tcPr>
                    <a:solidFill>
                      <a:schemeClr val="bg2">
                        <a:lumMod val="95000"/>
                      </a:schemeClr>
                    </a:solidFill>
                  </a:tcPr>
                </a:tc>
                <a:extLst>
                  <a:ext uri="{0D108BD9-81ED-4DB2-BD59-A6C34878D82A}">
                    <a16:rowId xmlns:a16="http://schemas.microsoft.com/office/drawing/2014/main" val="10005"/>
                  </a:ext>
                </a:extLst>
              </a:tr>
              <a:tr h="467360">
                <a:tc>
                  <a:txBody>
                    <a:bodyPr/>
                    <a:lstStyle/>
                    <a:p>
                      <a:pPr>
                        <a:buNone/>
                      </a:pPr>
                      <a:r>
                        <a:rPr lang="en-US" altLang="zh-CN" sz="1800">
                          <a:sym typeface="+mn-ea"/>
                        </a:rPr>
                        <a:t>Recover Rate</a:t>
                      </a:r>
                      <a:endParaRPr lang="zh-CN" altLang="en-US"/>
                    </a:p>
                  </a:txBody>
                  <a:tcPr>
                    <a:solidFill>
                      <a:schemeClr val="bg2">
                        <a:lumMod val="95000"/>
                      </a:schemeClr>
                    </a:solidFill>
                  </a:tcPr>
                </a:tc>
                <a:tc>
                  <a:txBody>
                    <a:bodyPr/>
                    <a:lstStyle/>
                    <a:p>
                      <a:pPr>
                        <a:buNone/>
                      </a:pPr>
                      <a:r>
                        <a:rPr lang="en-US" altLang="zh-CN" sz="1800">
                          <a:sym typeface="+mn-ea"/>
                        </a:rPr>
                        <a:t>0.289(similar to 0.3 as stated in[1])</a:t>
                      </a:r>
                      <a:endParaRPr lang="zh-CN" altLang="en-US"/>
                    </a:p>
                  </a:txBody>
                  <a:tcPr>
                    <a:solidFill>
                      <a:schemeClr val="bg2">
                        <a:lumMod val="95000"/>
                      </a:schemeClr>
                    </a:solidFill>
                  </a:tcPr>
                </a:tc>
                <a:extLst>
                  <a:ext uri="{0D108BD9-81ED-4DB2-BD59-A6C34878D82A}">
                    <a16:rowId xmlns:a16="http://schemas.microsoft.com/office/drawing/2014/main" val="10006"/>
                  </a:ext>
                </a:extLst>
              </a:tr>
              <a:tr h="467360">
                <a:tc>
                  <a:txBody>
                    <a:bodyPr/>
                    <a:lstStyle/>
                    <a:p>
                      <a:pPr>
                        <a:buNone/>
                      </a:pPr>
                      <a:r>
                        <a:rPr lang="en-US" altLang="zh-CN"/>
                        <a:t>Contact1</a:t>
                      </a:r>
                    </a:p>
                  </a:txBody>
                  <a:tcPr>
                    <a:solidFill>
                      <a:schemeClr val="bg2">
                        <a:lumMod val="95000"/>
                      </a:schemeClr>
                    </a:solidFill>
                  </a:tcPr>
                </a:tc>
                <a:tc>
                  <a:txBody>
                    <a:bodyPr/>
                    <a:lstStyle/>
                    <a:p>
                      <a:pPr>
                        <a:buNone/>
                      </a:pPr>
                      <a:r>
                        <a:rPr lang="en-US" altLang="zh-CN"/>
                        <a:t>20.23</a:t>
                      </a:r>
                    </a:p>
                  </a:txBody>
                  <a:tcPr>
                    <a:solidFill>
                      <a:schemeClr val="bg2">
                        <a:lumMod val="95000"/>
                      </a:schemeClr>
                    </a:solidFill>
                  </a:tcPr>
                </a:tc>
                <a:extLst>
                  <a:ext uri="{0D108BD9-81ED-4DB2-BD59-A6C34878D82A}">
                    <a16:rowId xmlns:a16="http://schemas.microsoft.com/office/drawing/2014/main" val="10007"/>
                  </a:ext>
                </a:extLst>
              </a:tr>
              <a:tr h="467360">
                <a:tc>
                  <a:txBody>
                    <a:bodyPr/>
                    <a:lstStyle/>
                    <a:p>
                      <a:pPr>
                        <a:buNone/>
                      </a:pPr>
                      <a:r>
                        <a:rPr lang="en-US" altLang="zh-CN" sz="1800">
                          <a:sym typeface="+mn-ea"/>
                        </a:rPr>
                        <a:t>Contact2</a:t>
                      </a:r>
                      <a:endParaRPr lang="zh-CN" altLang="en-US"/>
                    </a:p>
                  </a:txBody>
                  <a:tcPr>
                    <a:solidFill>
                      <a:schemeClr val="bg2">
                        <a:lumMod val="95000"/>
                      </a:schemeClr>
                    </a:solidFill>
                  </a:tcPr>
                </a:tc>
                <a:tc>
                  <a:txBody>
                    <a:bodyPr/>
                    <a:lstStyle/>
                    <a:p>
                      <a:pPr>
                        <a:buNone/>
                      </a:pPr>
                      <a:r>
                        <a:rPr lang="en-US" altLang="zh-CN"/>
                        <a:t>39</a:t>
                      </a:r>
                    </a:p>
                  </a:txBody>
                  <a:tcPr>
                    <a:solidFill>
                      <a:schemeClr val="bg2">
                        <a:lumMod val="95000"/>
                      </a:schemeClr>
                    </a:solidFill>
                  </a:tcPr>
                </a:tc>
                <a:extLst>
                  <a:ext uri="{0D108BD9-81ED-4DB2-BD59-A6C34878D82A}">
                    <a16:rowId xmlns:a16="http://schemas.microsoft.com/office/drawing/2014/main" val="10008"/>
                  </a:ext>
                </a:extLst>
              </a:tr>
            </a:tbl>
          </a:graphicData>
        </a:graphic>
      </p:graphicFrame>
      <p:sp>
        <p:nvSpPr>
          <p:cNvPr id="6" name="文本框 5"/>
          <p:cNvSpPr txBox="1"/>
          <p:nvPr/>
        </p:nvSpPr>
        <p:spPr>
          <a:xfrm>
            <a:off x="497840" y="6056630"/>
            <a:ext cx="10736580" cy="368300"/>
          </a:xfrm>
          <a:prstGeom prst="rect">
            <a:avLst/>
          </a:prstGeom>
          <a:noFill/>
        </p:spPr>
        <p:txBody>
          <a:bodyPr wrap="none" rtlCol="0">
            <a:spAutoFit/>
          </a:bodyPr>
          <a:lstStyle/>
          <a:p>
            <a:pPr algn="l"/>
            <a:r>
              <a:rPr lang="en-US" altLang="zh-CN"/>
              <a:t>[1]Jiang Li</a:t>
            </a:r>
            <a:r>
              <a:rPr lang="zh-CN" altLang="en-US"/>
              <a:t>. Using media data to infer the spread of the new coronavirus[R/OL].(2020-04-02)[2020-05-29]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Israel Model</a:t>
            </a:r>
          </a:p>
        </p:txBody>
      </p:sp>
      <p:sp>
        <p:nvSpPr>
          <p:cNvPr id="7" name="文本框 6"/>
          <p:cNvSpPr txBox="1"/>
          <p:nvPr/>
        </p:nvSpPr>
        <p:spPr>
          <a:xfrm>
            <a:off x="302895" y="5320030"/>
            <a:ext cx="4183380" cy="1198880"/>
          </a:xfrm>
          <a:prstGeom prst="rect">
            <a:avLst/>
          </a:prstGeom>
          <a:noFill/>
        </p:spPr>
        <p:txBody>
          <a:bodyPr wrap="none" rtlCol="0">
            <a:spAutoFit/>
          </a:bodyPr>
          <a:lstStyle/>
          <a:p>
            <a:pPr algn="l"/>
            <a:r>
              <a:rPr lang="en-US" altLang="zh-CN"/>
              <a:t>Data Range: 09-01-2021 to 03-19-2022</a:t>
            </a:r>
          </a:p>
          <a:p>
            <a:pPr algn="l"/>
            <a:r>
              <a:rPr lang="en-US" altLang="zh-CN"/>
              <a:t>Peak: 01-28-2022</a:t>
            </a:r>
          </a:p>
          <a:p>
            <a:pPr algn="l"/>
            <a:r>
              <a:rPr lang="en-US" altLang="zh-CN"/>
              <a:t>Peak case number: 492301</a:t>
            </a:r>
          </a:p>
          <a:p>
            <a:pPr algn="l"/>
            <a:r>
              <a:rPr lang="en-US" altLang="zh-CN"/>
              <a:t>Rebound point: </a:t>
            </a:r>
            <a:r>
              <a:rPr lang="en-US" altLang="zh-CN">
                <a:sym typeface="+mn-ea"/>
              </a:rPr>
              <a:t>No Rebound</a:t>
            </a:r>
            <a:endParaRPr lang="en-US" altLang="zh-CN"/>
          </a:p>
        </p:txBody>
      </p:sp>
      <p:sp>
        <p:nvSpPr>
          <p:cNvPr id="9" name="文本框 8"/>
          <p:cNvSpPr txBox="1"/>
          <p:nvPr/>
        </p:nvSpPr>
        <p:spPr>
          <a:xfrm>
            <a:off x="6410325" y="5320030"/>
            <a:ext cx="5637530" cy="1198880"/>
          </a:xfrm>
          <a:prstGeom prst="rect">
            <a:avLst/>
          </a:prstGeom>
          <a:noFill/>
        </p:spPr>
        <p:txBody>
          <a:bodyPr wrap="none" rtlCol="0">
            <a:spAutoFit/>
          </a:bodyPr>
          <a:lstStyle/>
          <a:p>
            <a:pPr algn="l"/>
            <a:r>
              <a:rPr lang="en-US" altLang="zh-CN"/>
              <a:t>Data Range: 12-14-2021 to 04-02-2022</a:t>
            </a:r>
          </a:p>
          <a:p>
            <a:pPr algn="l"/>
            <a:r>
              <a:rPr lang="en-US" altLang="zh-CN"/>
              <a:t>Peak: 01-31-2022</a:t>
            </a:r>
          </a:p>
          <a:p>
            <a:pPr algn="l"/>
            <a:r>
              <a:rPr lang="en-US" altLang="zh-CN"/>
              <a:t>Peak case number: 800607(ratio=1.626,close to 1.66)</a:t>
            </a:r>
          </a:p>
          <a:p>
            <a:pPr algn="l"/>
            <a:r>
              <a:rPr lang="en-US" altLang="zh-CN"/>
              <a:t>Rebound point: </a:t>
            </a:r>
            <a:r>
              <a:rPr lang="en-US" altLang="zh-CN">
                <a:sym typeface="+mn-ea"/>
              </a:rPr>
              <a:t>No Rebound</a:t>
            </a:r>
            <a:endParaRPr lang="en-US" altLang="zh-CN"/>
          </a:p>
        </p:txBody>
      </p:sp>
      <p:pic>
        <p:nvPicPr>
          <p:cNvPr id="2" name="图片 1" descr="Isarel Data active"/>
          <p:cNvPicPr>
            <a:picLocks noChangeAspect="1"/>
          </p:cNvPicPr>
          <p:nvPr>
            <p:custDataLst>
              <p:tags r:id="rId1"/>
            </p:custDataLst>
          </p:nvPr>
        </p:nvPicPr>
        <p:blipFill>
          <a:blip r:embed="rId5"/>
          <a:stretch>
            <a:fillRect/>
          </a:stretch>
        </p:blipFill>
        <p:spPr>
          <a:xfrm>
            <a:off x="189230" y="1053465"/>
            <a:ext cx="5779135" cy="4164965"/>
          </a:xfrm>
          <a:prstGeom prst="rect">
            <a:avLst/>
          </a:prstGeom>
        </p:spPr>
      </p:pic>
      <p:pic>
        <p:nvPicPr>
          <p:cNvPr id="3" name="图片 2" descr="Isarel Prediction"/>
          <p:cNvPicPr>
            <a:picLocks noChangeAspect="1"/>
          </p:cNvPicPr>
          <p:nvPr>
            <p:custDataLst>
              <p:tags r:id="rId2"/>
            </p:custDataLst>
          </p:nvPr>
        </p:nvPicPr>
        <p:blipFill>
          <a:blip r:embed="rId6"/>
          <a:stretch>
            <a:fillRect/>
          </a:stretch>
        </p:blipFill>
        <p:spPr>
          <a:xfrm>
            <a:off x="6205855" y="1049020"/>
            <a:ext cx="5690235" cy="41586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dirty="0">
                <a:latin typeface="+mj-ea"/>
              </a:rPr>
              <a:t>Findings through model</a:t>
            </a:r>
          </a:p>
        </p:txBody>
      </p:sp>
      <p:graphicFrame>
        <p:nvGraphicFramePr>
          <p:cNvPr id="3" name="表格 2"/>
          <p:cNvGraphicFramePr/>
          <p:nvPr>
            <p:custDataLst>
              <p:tags r:id="rId1"/>
            </p:custDataLst>
          </p:nvPr>
        </p:nvGraphicFramePr>
        <p:xfrm>
          <a:off x="2543810" y="1692275"/>
          <a:ext cx="7489190" cy="3752850"/>
        </p:xfrm>
        <a:graphic>
          <a:graphicData uri="http://schemas.openxmlformats.org/drawingml/2006/table">
            <a:tbl>
              <a:tblPr firstRow="1" bandRow="1">
                <a:tableStyleId>{5C22544A-7EE6-4342-B048-85BDC9FD1C3A}</a:tableStyleId>
              </a:tblPr>
              <a:tblGrid>
                <a:gridCol w="3744595">
                  <a:extLst>
                    <a:ext uri="{9D8B030D-6E8A-4147-A177-3AD203B41FA5}">
                      <a16:colId xmlns:a16="http://schemas.microsoft.com/office/drawing/2014/main" val="20000"/>
                    </a:ext>
                  </a:extLst>
                </a:gridCol>
                <a:gridCol w="3744595">
                  <a:extLst>
                    <a:ext uri="{9D8B030D-6E8A-4147-A177-3AD203B41FA5}">
                      <a16:colId xmlns:a16="http://schemas.microsoft.com/office/drawing/2014/main" val="20001"/>
                    </a:ext>
                  </a:extLst>
                </a:gridCol>
              </a:tblGrid>
              <a:tr h="381000">
                <a:tc>
                  <a:txBody>
                    <a:bodyPr/>
                    <a:lstStyle/>
                    <a:p>
                      <a:pPr>
                        <a:buNone/>
                      </a:pPr>
                      <a:r>
                        <a:rPr lang="en-US" altLang="zh-CN">
                          <a:solidFill>
                            <a:schemeClr val="tx1"/>
                          </a:solidFill>
                        </a:rPr>
                        <a:t>Parameters</a:t>
                      </a:r>
                    </a:p>
                  </a:txBody>
                  <a:tcPr>
                    <a:solidFill>
                      <a:schemeClr val="bg2">
                        <a:lumMod val="95000"/>
                      </a:schemeClr>
                    </a:solidFill>
                  </a:tcPr>
                </a:tc>
                <a:tc>
                  <a:txBody>
                    <a:bodyPr/>
                    <a:lstStyle/>
                    <a:p>
                      <a:pPr>
                        <a:buNone/>
                      </a:pPr>
                      <a:r>
                        <a:rPr lang="en-US" altLang="zh-CN">
                          <a:solidFill>
                            <a:schemeClr val="tx1"/>
                          </a:solidFill>
                        </a:rPr>
                        <a:t>Value</a:t>
                      </a:r>
                    </a:p>
                  </a:txBody>
                  <a:tcPr>
                    <a:solidFill>
                      <a:schemeClr val="bg2">
                        <a:lumMod val="95000"/>
                      </a:schemeClr>
                    </a:solidFill>
                  </a:tcPr>
                </a:tc>
                <a:extLst>
                  <a:ext uri="{0D108BD9-81ED-4DB2-BD59-A6C34878D82A}">
                    <a16:rowId xmlns:a16="http://schemas.microsoft.com/office/drawing/2014/main" val="10000"/>
                  </a:ext>
                </a:extLst>
              </a:tr>
              <a:tr h="446405">
                <a:tc>
                  <a:txBody>
                    <a:bodyPr/>
                    <a:lstStyle/>
                    <a:p>
                      <a:pPr>
                        <a:buNone/>
                      </a:pPr>
                      <a:r>
                        <a:rPr lang="en-US" altLang="zh-CN" sz="1800">
                          <a:solidFill>
                            <a:schemeClr val="tx1"/>
                          </a:solidFill>
                          <a:sym typeface="+mn-ea"/>
                        </a:rPr>
                        <a:t>Susceptible ratio</a:t>
                      </a:r>
                      <a:endParaRPr lang="zh-CN" altLang="en-US"/>
                    </a:p>
                  </a:txBody>
                  <a:tcPr>
                    <a:solidFill>
                      <a:schemeClr val="bg2">
                        <a:lumMod val="95000"/>
                      </a:schemeClr>
                    </a:solidFill>
                  </a:tcPr>
                </a:tc>
                <a:tc>
                  <a:txBody>
                    <a:bodyPr/>
                    <a:lstStyle/>
                    <a:p>
                      <a:pPr>
                        <a:buNone/>
                      </a:pPr>
                      <a:r>
                        <a:rPr lang="en-US" altLang="zh-CN" sz="1800">
                          <a:sym typeface="+mn-ea"/>
                        </a:rPr>
                        <a:t>0.4(similar to 0.5 as stated in[1])</a:t>
                      </a:r>
                      <a:endParaRPr lang="zh-CN" altLang="en-US"/>
                    </a:p>
                  </a:txBody>
                  <a:tcPr>
                    <a:solidFill>
                      <a:schemeClr val="bg2">
                        <a:lumMod val="95000"/>
                      </a:schemeClr>
                    </a:solidFill>
                  </a:tcPr>
                </a:tc>
                <a:extLst>
                  <a:ext uri="{0D108BD9-81ED-4DB2-BD59-A6C34878D82A}">
                    <a16:rowId xmlns:a16="http://schemas.microsoft.com/office/drawing/2014/main" val="10001"/>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sz="1800">
                          <a:sym typeface="+mn-ea"/>
                        </a:rPr>
                        <a:t>0.016</a:t>
                      </a:r>
                      <a:endParaRPr lang="zh-CN" altLang="en-US"/>
                    </a:p>
                  </a:txBody>
                  <a:tcPr>
                    <a:solidFill>
                      <a:schemeClr val="bg2">
                        <a:lumMod val="95000"/>
                      </a:schemeClr>
                    </a:solidFill>
                  </a:tcPr>
                </a:tc>
                <a:extLst>
                  <a:ext uri="{0D108BD9-81ED-4DB2-BD59-A6C34878D82A}">
                    <a16:rowId xmlns:a16="http://schemas.microsoft.com/office/drawing/2014/main" val="10002"/>
                  </a:ext>
                </a:extLst>
              </a:tr>
              <a:tr h="380365">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sz="1800">
                          <a:sym typeface="+mn-ea"/>
                        </a:rPr>
                        <a:t>0.016</a:t>
                      </a:r>
                      <a:endParaRPr lang="zh-CN" altLang="en-US"/>
                    </a:p>
                  </a:txBody>
                  <a:tcPr>
                    <a:solidFill>
                      <a:schemeClr val="bg2">
                        <a:lumMod val="95000"/>
                      </a:schemeClr>
                    </a:solidFill>
                  </a:tcPr>
                </a:tc>
                <a:extLst>
                  <a:ext uri="{0D108BD9-81ED-4DB2-BD59-A6C34878D82A}">
                    <a16:rowId xmlns:a16="http://schemas.microsoft.com/office/drawing/2014/main" val="10003"/>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a:t>0.3</a:t>
                      </a:r>
                    </a:p>
                  </a:txBody>
                  <a:tcPr>
                    <a:solidFill>
                      <a:schemeClr val="bg2">
                        <a:lumMod val="95000"/>
                      </a:schemeClr>
                    </a:solidFill>
                  </a:tcPr>
                </a:tc>
                <a:extLst>
                  <a:ext uri="{0D108BD9-81ED-4DB2-BD59-A6C34878D82A}">
                    <a16:rowId xmlns:a16="http://schemas.microsoft.com/office/drawing/2014/main" val="10004"/>
                  </a:ext>
                </a:extLst>
              </a:tr>
              <a:tr h="381000">
                <a:tc>
                  <a:txBody>
                    <a:bodyPr/>
                    <a:lstStyle/>
                    <a:p>
                      <a:pPr>
                        <a:buNone/>
                      </a:pPr>
                      <a:r>
                        <a:rPr lang="en-US" altLang="zh-CN" sz="1800">
                          <a:sym typeface="+mn-ea"/>
                        </a:rPr>
                        <a:t>β1</a:t>
                      </a:r>
                      <a:endParaRPr lang="zh-CN" altLang="en-US"/>
                    </a:p>
                  </a:txBody>
                  <a:tcPr>
                    <a:solidFill>
                      <a:schemeClr val="bg2">
                        <a:lumMod val="95000"/>
                      </a:schemeClr>
                    </a:solidFill>
                  </a:tcPr>
                </a:tc>
                <a:tc>
                  <a:txBody>
                    <a:bodyPr/>
                    <a:lstStyle/>
                    <a:p>
                      <a:pPr>
                        <a:buNone/>
                      </a:pPr>
                      <a:r>
                        <a:rPr lang="en-US" altLang="zh-CN"/>
                        <a:t>0.3</a:t>
                      </a:r>
                    </a:p>
                  </a:txBody>
                  <a:tcPr>
                    <a:solidFill>
                      <a:schemeClr val="bg2">
                        <a:lumMod val="95000"/>
                      </a:schemeClr>
                    </a:solidFill>
                  </a:tcPr>
                </a:tc>
                <a:extLst>
                  <a:ext uri="{0D108BD9-81ED-4DB2-BD59-A6C34878D82A}">
                    <a16:rowId xmlns:a16="http://schemas.microsoft.com/office/drawing/2014/main" val="10005"/>
                  </a:ext>
                </a:extLst>
              </a:tr>
              <a:tr h="467360">
                <a:tc>
                  <a:txBody>
                    <a:bodyPr/>
                    <a:lstStyle/>
                    <a:p>
                      <a:pPr>
                        <a:buNone/>
                      </a:pPr>
                      <a:r>
                        <a:rPr lang="en-US" altLang="zh-CN" sz="1800">
                          <a:sym typeface="+mn-ea"/>
                        </a:rPr>
                        <a:t>Recover Rate</a:t>
                      </a:r>
                      <a:endParaRPr lang="zh-CN" altLang="en-US"/>
                    </a:p>
                  </a:txBody>
                  <a:tcPr>
                    <a:solidFill>
                      <a:schemeClr val="bg2">
                        <a:lumMod val="95000"/>
                      </a:schemeClr>
                    </a:solidFill>
                  </a:tcPr>
                </a:tc>
                <a:tc>
                  <a:txBody>
                    <a:bodyPr/>
                    <a:lstStyle/>
                    <a:p>
                      <a:pPr>
                        <a:buNone/>
                      </a:pPr>
                      <a:r>
                        <a:rPr lang="en-US" altLang="zh-CN" sz="1800">
                          <a:sym typeface="+mn-ea"/>
                        </a:rPr>
                        <a:t>0.289(similar to 0.3 as stated in[1])</a:t>
                      </a:r>
                      <a:endParaRPr lang="zh-CN" altLang="en-US"/>
                    </a:p>
                  </a:txBody>
                  <a:tcPr>
                    <a:solidFill>
                      <a:schemeClr val="bg2">
                        <a:lumMod val="95000"/>
                      </a:schemeClr>
                    </a:solidFill>
                  </a:tcPr>
                </a:tc>
                <a:extLst>
                  <a:ext uri="{0D108BD9-81ED-4DB2-BD59-A6C34878D82A}">
                    <a16:rowId xmlns:a16="http://schemas.microsoft.com/office/drawing/2014/main" val="10006"/>
                  </a:ext>
                </a:extLst>
              </a:tr>
              <a:tr h="467360">
                <a:tc>
                  <a:txBody>
                    <a:bodyPr/>
                    <a:lstStyle/>
                    <a:p>
                      <a:pPr>
                        <a:buNone/>
                      </a:pPr>
                      <a:r>
                        <a:rPr lang="en-US" altLang="zh-CN"/>
                        <a:t>Contact1</a:t>
                      </a:r>
                    </a:p>
                  </a:txBody>
                  <a:tcPr>
                    <a:solidFill>
                      <a:schemeClr val="bg2">
                        <a:lumMod val="95000"/>
                      </a:schemeClr>
                    </a:solidFill>
                  </a:tcPr>
                </a:tc>
                <a:tc>
                  <a:txBody>
                    <a:bodyPr/>
                    <a:lstStyle/>
                    <a:p>
                      <a:pPr>
                        <a:buNone/>
                      </a:pPr>
                      <a:r>
                        <a:rPr lang="en-US" altLang="zh-CN"/>
                        <a:t>20.23</a:t>
                      </a:r>
                    </a:p>
                  </a:txBody>
                  <a:tcPr>
                    <a:solidFill>
                      <a:schemeClr val="bg2">
                        <a:lumMod val="95000"/>
                      </a:schemeClr>
                    </a:solidFill>
                  </a:tcPr>
                </a:tc>
                <a:extLst>
                  <a:ext uri="{0D108BD9-81ED-4DB2-BD59-A6C34878D82A}">
                    <a16:rowId xmlns:a16="http://schemas.microsoft.com/office/drawing/2014/main" val="10007"/>
                  </a:ext>
                </a:extLst>
              </a:tr>
              <a:tr h="467360">
                <a:tc>
                  <a:txBody>
                    <a:bodyPr/>
                    <a:lstStyle/>
                    <a:p>
                      <a:pPr>
                        <a:buNone/>
                      </a:pPr>
                      <a:r>
                        <a:rPr lang="en-US" altLang="zh-CN" sz="1800">
                          <a:sym typeface="+mn-ea"/>
                        </a:rPr>
                        <a:t>Contact2</a:t>
                      </a:r>
                      <a:endParaRPr lang="zh-CN" altLang="en-US"/>
                    </a:p>
                  </a:txBody>
                  <a:tcPr>
                    <a:solidFill>
                      <a:schemeClr val="bg2">
                        <a:lumMod val="95000"/>
                      </a:schemeClr>
                    </a:solidFill>
                  </a:tcPr>
                </a:tc>
                <a:tc>
                  <a:txBody>
                    <a:bodyPr/>
                    <a:lstStyle/>
                    <a:p>
                      <a:pPr>
                        <a:buNone/>
                      </a:pPr>
                      <a:r>
                        <a:rPr lang="en-US" altLang="zh-CN">
                          <a:solidFill>
                            <a:srgbClr val="FF0000"/>
                          </a:solidFill>
                        </a:rPr>
                        <a:t>10.23</a:t>
                      </a:r>
                    </a:p>
                  </a:txBody>
                  <a:tcPr>
                    <a:solidFill>
                      <a:schemeClr val="bg2">
                        <a:lumMod val="95000"/>
                      </a:schemeClr>
                    </a:solidFill>
                  </a:tcPr>
                </a:tc>
                <a:extLst>
                  <a:ext uri="{0D108BD9-81ED-4DB2-BD59-A6C34878D82A}">
                    <a16:rowId xmlns:a16="http://schemas.microsoft.com/office/drawing/2014/main" val="10008"/>
                  </a:ext>
                </a:extLst>
              </a:tr>
            </a:tbl>
          </a:graphicData>
        </a:graphic>
      </p:graphicFrame>
      <p:sp>
        <p:nvSpPr>
          <p:cNvPr id="6" name="文本框 5"/>
          <p:cNvSpPr txBox="1"/>
          <p:nvPr/>
        </p:nvSpPr>
        <p:spPr>
          <a:xfrm>
            <a:off x="497840" y="6056630"/>
            <a:ext cx="10736580" cy="368300"/>
          </a:xfrm>
          <a:prstGeom prst="rect">
            <a:avLst/>
          </a:prstGeom>
          <a:noFill/>
        </p:spPr>
        <p:txBody>
          <a:bodyPr wrap="none" rtlCol="0">
            <a:spAutoFit/>
          </a:bodyPr>
          <a:lstStyle/>
          <a:p>
            <a:pPr algn="l"/>
            <a:r>
              <a:rPr lang="en-US" altLang="zh-CN">
                <a:sym typeface="+mn-ea"/>
              </a:rPr>
              <a:t>[1]Jiang Li</a:t>
            </a:r>
            <a:r>
              <a:rPr lang="zh-CN" altLang="en-US">
                <a:sym typeface="+mn-ea"/>
              </a:rPr>
              <a:t>. Using media data to infer the spread of the new coronavirus[R/OL].(2020-04-02)[2020-05-29]</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862" y="1943814"/>
            <a:ext cx="11513211" cy="4648061"/>
            <a:chOff x="711250" y="2686405"/>
            <a:chExt cx="10453218" cy="3318385"/>
          </a:xfrm>
        </p:grpSpPr>
        <p:sp>
          <p:nvSpPr>
            <p:cNvPr id="253" name="íŝḷïḍè"/>
            <p:cNvSpPr/>
            <p:nvPr/>
          </p:nvSpPr>
          <p:spPr>
            <a:xfrm>
              <a:off x="711250" y="2847396"/>
              <a:ext cx="3044533" cy="3098502"/>
            </a:xfrm>
            <a:custGeom>
              <a:avLst/>
              <a:gdLst>
                <a:gd name="T0" fmla="*/ 1304 w 5388"/>
                <a:gd name="T1" fmla="*/ 1802 h 4866"/>
                <a:gd name="T2" fmla="*/ 1304 w 5388"/>
                <a:gd name="T3" fmla="*/ 1423 h 4866"/>
                <a:gd name="T4" fmla="*/ 1304 w 5388"/>
                <a:gd name="T5" fmla="*/ 1351 h 4866"/>
                <a:gd name="T6" fmla="*/ 2608 w 5388"/>
                <a:gd name="T7" fmla="*/ 996 h 4866"/>
                <a:gd name="T8" fmla="*/ 749 w 5388"/>
                <a:gd name="T9" fmla="*/ 967 h 4866"/>
                <a:gd name="T10" fmla="*/ 879 w 5388"/>
                <a:gd name="T11" fmla="*/ 1079 h 4866"/>
                <a:gd name="T12" fmla="*/ 1115 w 5388"/>
                <a:gd name="T13" fmla="*/ 1006 h 4866"/>
                <a:gd name="T14" fmla="*/ 1304 w 5388"/>
                <a:gd name="T15" fmla="*/ 1899 h 4866"/>
                <a:gd name="T16" fmla="*/ 1304 w 5388"/>
                <a:gd name="T17" fmla="*/ 2278 h 4866"/>
                <a:gd name="T18" fmla="*/ 1304 w 5388"/>
                <a:gd name="T19" fmla="*/ 1899 h 4866"/>
                <a:gd name="T20" fmla="*/ 0 w 5388"/>
                <a:gd name="T21" fmla="*/ 2402 h 4866"/>
                <a:gd name="T22" fmla="*/ 2608 w 5388"/>
                <a:gd name="T23" fmla="*/ 2022 h 4866"/>
                <a:gd name="T24" fmla="*/ 0 w 5388"/>
                <a:gd name="T25" fmla="*/ 2493 h 4866"/>
                <a:gd name="T26" fmla="*/ 2608 w 5388"/>
                <a:gd name="T27" fmla="*/ 2872 h 4866"/>
                <a:gd name="T28" fmla="*/ 1304 w 5388"/>
                <a:gd name="T29" fmla="*/ 3314 h 4866"/>
                <a:gd name="T30" fmla="*/ 1304 w 5388"/>
                <a:gd name="T31" fmla="*/ 3693 h 4866"/>
                <a:gd name="T32" fmla="*/ 1304 w 5388"/>
                <a:gd name="T33" fmla="*/ 3314 h 4866"/>
                <a:gd name="T34" fmla="*/ 0 w 5388"/>
                <a:gd name="T35" fmla="*/ 3801 h 4866"/>
                <a:gd name="T36" fmla="*/ 2608 w 5388"/>
                <a:gd name="T37" fmla="*/ 3422 h 4866"/>
                <a:gd name="T38" fmla="*/ 2798 w 5388"/>
                <a:gd name="T39" fmla="*/ 1093 h 4866"/>
                <a:gd name="T40" fmla="*/ 4824 w 5388"/>
                <a:gd name="T41" fmla="*/ 806 h 4866"/>
                <a:gd name="T42" fmla="*/ 2216 w 5388"/>
                <a:gd name="T43" fmla="*/ 427 h 4866"/>
                <a:gd name="T44" fmla="*/ 2788 w 5388"/>
                <a:gd name="T45" fmla="*/ 1093 h 4866"/>
                <a:gd name="T46" fmla="*/ 4824 w 5388"/>
                <a:gd name="T47" fmla="*/ 355 h 4866"/>
                <a:gd name="T48" fmla="*/ 2890 w 5388"/>
                <a:gd name="T49" fmla="*/ 376 h 4866"/>
                <a:gd name="T50" fmla="*/ 4032 w 5388"/>
                <a:gd name="T51" fmla="*/ 378 h 4866"/>
                <a:gd name="T52" fmla="*/ 3733 w 5388"/>
                <a:gd name="T53" fmla="*/ 257 h 4866"/>
                <a:gd name="T54" fmla="*/ 2937 w 5388"/>
                <a:gd name="T55" fmla="*/ 292 h 4866"/>
                <a:gd name="T56" fmla="*/ 4824 w 5388"/>
                <a:gd name="T57" fmla="*/ 1283 h 4866"/>
                <a:gd name="T58" fmla="*/ 2798 w 5388"/>
                <a:gd name="T59" fmla="*/ 1199 h 4866"/>
                <a:gd name="T60" fmla="*/ 2798 w 5388"/>
                <a:gd name="T61" fmla="*/ 1569 h 4866"/>
                <a:gd name="T62" fmla="*/ 2798 w 5388"/>
                <a:gd name="T63" fmla="*/ 2048 h 4866"/>
                <a:gd name="T64" fmla="*/ 4824 w 5388"/>
                <a:gd name="T65" fmla="*/ 1761 h 4866"/>
                <a:gd name="T66" fmla="*/ 2798 w 5388"/>
                <a:gd name="T67" fmla="*/ 1678 h 4866"/>
                <a:gd name="T68" fmla="*/ 2798 w 5388"/>
                <a:gd name="T69" fmla="*/ 2048 h 4866"/>
                <a:gd name="T70" fmla="*/ 4282 w 5388"/>
                <a:gd name="T71" fmla="*/ 2141 h 4866"/>
                <a:gd name="T72" fmla="*/ 3309 w 5388"/>
                <a:gd name="T73" fmla="*/ 2203 h 4866"/>
                <a:gd name="T74" fmla="*/ 4084 w 5388"/>
                <a:gd name="T75" fmla="*/ 3061 h 4866"/>
                <a:gd name="T76" fmla="*/ 4084 w 5388"/>
                <a:gd name="T77" fmla="*/ 3441 h 4866"/>
                <a:gd name="T78" fmla="*/ 4084 w 5388"/>
                <a:gd name="T79" fmla="*/ 3061 h 4866"/>
                <a:gd name="T80" fmla="*/ 4084 w 5388"/>
                <a:gd name="T81" fmla="*/ 2990 h 4866"/>
                <a:gd name="T82" fmla="*/ 4273 w 5388"/>
                <a:gd name="T83" fmla="*/ 2623 h 4866"/>
                <a:gd name="T84" fmla="*/ 4600 w 5388"/>
                <a:gd name="T85" fmla="*/ 2732 h 4866"/>
                <a:gd name="T86" fmla="*/ 4499 w 5388"/>
                <a:gd name="T87" fmla="*/ 2569 h 4866"/>
                <a:gd name="T88" fmla="*/ 4287 w 5388"/>
                <a:gd name="T89" fmla="*/ 2555 h 4866"/>
                <a:gd name="T90" fmla="*/ 2780 w 5388"/>
                <a:gd name="T91" fmla="*/ 3182 h 4866"/>
                <a:gd name="T92" fmla="*/ 5388 w 5388"/>
                <a:gd name="T93" fmla="*/ 3561 h 4866"/>
                <a:gd name="T94" fmla="*/ 4084 w 5388"/>
                <a:gd name="T95" fmla="*/ 4016 h 4866"/>
                <a:gd name="T96" fmla="*/ 4084 w 5388"/>
                <a:gd name="T97" fmla="*/ 4395 h 4866"/>
                <a:gd name="T98" fmla="*/ 4084 w 5388"/>
                <a:gd name="T99" fmla="*/ 4016 h 4866"/>
                <a:gd name="T100" fmla="*/ 2780 w 5388"/>
                <a:gd name="T101" fmla="*/ 4511 h 4866"/>
                <a:gd name="T102" fmla="*/ 5388 w 5388"/>
                <a:gd name="T103" fmla="*/ 4131 h 4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8" h="4866">
                  <a:moveTo>
                    <a:pt x="2608" y="1067"/>
                  </a:moveTo>
                  <a:lnTo>
                    <a:pt x="2608" y="1447"/>
                  </a:lnTo>
                  <a:cubicBezTo>
                    <a:pt x="2608" y="1643"/>
                    <a:pt x="2024" y="1802"/>
                    <a:pt x="1304" y="1802"/>
                  </a:cubicBezTo>
                  <a:cubicBezTo>
                    <a:pt x="584" y="1802"/>
                    <a:pt x="0" y="1643"/>
                    <a:pt x="0" y="1447"/>
                  </a:cubicBezTo>
                  <a:lnTo>
                    <a:pt x="0" y="1067"/>
                  </a:lnTo>
                  <a:cubicBezTo>
                    <a:pt x="0" y="1264"/>
                    <a:pt x="584" y="1423"/>
                    <a:pt x="1304" y="1423"/>
                  </a:cubicBezTo>
                  <a:cubicBezTo>
                    <a:pt x="2024" y="1423"/>
                    <a:pt x="2608" y="1264"/>
                    <a:pt x="2608" y="1067"/>
                  </a:cubicBezTo>
                  <a:close/>
                  <a:moveTo>
                    <a:pt x="2608" y="996"/>
                  </a:moveTo>
                  <a:cubicBezTo>
                    <a:pt x="2608" y="1192"/>
                    <a:pt x="2024" y="1351"/>
                    <a:pt x="1304" y="1351"/>
                  </a:cubicBezTo>
                  <a:cubicBezTo>
                    <a:pt x="584" y="1351"/>
                    <a:pt x="0" y="1192"/>
                    <a:pt x="0" y="996"/>
                  </a:cubicBezTo>
                  <a:cubicBezTo>
                    <a:pt x="0" y="799"/>
                    <a:pt x="584" y="640"/>
                    <a:pt x="1304" y="640"/>
                  </a:cubicBezTo>
                  <a:cubicBezTo>
                    <a:pt x="2024" y="640"/>
                    <a:pt x="2608" y="799"/>
                    <a:pt x="2608" y="996"/>
                  </a:cubicBezTo>
                  <a:close/>
                  <a:moveTo>
                    <a:pt x="1933" y="975"/>
                  </a:moveTo>
                  <a:lnTo>
                    <a:pt x="788" y="897"/>
                  </a:lnTo>
                  <a:lnTo>
                    <a:pt x="749" y="967"/>
                  </a:lnTo>
                  <a:lnTo>
                    <a:pt x="791" y="973"/>
                  </a:lnTo>
                  <a:cubicBezTo>
                    <a:pt x="850" y="981"/>
                    <a:pt x="924" y="999"/>
                    <a:pt x="889" y="1060"/>
                  </a:cubicBezTo>
                  <a:lnTo>
                    <a:pt x="879" y="1079"/>
                  </a:lnTo>
                  <a:lnTo>
                    <a:pt x="1090" y="1094"/>
                  </a:lnTo>
                  <a:lnTo>
                    <a:pt x="1101" y="1075"/>
                  </a:lnTo>
                  <a:cubicBezTo>
                    <a:pt x="1116" y="1048"/>
                    <a:pt x="1120" y="1026"/>
                    <a:pt x="1115" y="1006"/>
                  </a:cubicBezTo>
                  <a:lnTo>
                    <a:pt x="1887" y="1059"/>
                  </a:lnTo>
                  <a:lnTo>
                    <a:pt x="1933" y="975"/>
                  </a:lnTo>
                  <a:close/>
                  <a:moveTo>
                    <a:pt x="1304" y="1899"/>
                  </a:moveTo>
                  <a:cubicBezTo>
                    <a:pt x="584" y="1899"/>
                    <a:pt x="0" y="1740"/>
                    <a:pt x="0" y="1543"/>
                  </a:cubicBezTo>
                  <a:lnTo>
                    <a:pt x="0" y="1923"/>
                  </a:lnTo>
                  <a:cubicBezTo>
                    <a:pt x="0" y="2119"/>
                    <a:pt x="584" y="2278"/>
                    <a:pt x="1304" y="2278"/>
                  </a:cubicBezTo>
                  <a:cubicBezTo>
                    <a:pt x="2024" y="2278"/>
                    <a:pt x="2608" y="2119"/>
                    <a:pt x="2608" y="1923"/>
                  </a:cubicBezTo>
                  <a:lnTo>
                    <a:pt x="2608" y="1543"/>
                  </a:lnTo>
                  <a:cubicBezTo>
                    <a:pt x="2608" y="1740"/>
                    <a:pt x="2024" y="1899"/>
                    <a:pt x="1304" y="1899"/>
                  </a:cubicBezTo>
                  <a:close/>
                  <a:moveTo>
                    <a:pt x="1304" y="2378"/>
                  </a:moveTo>
                  <a:cubicBezTo>
                    <a:pt x="584" y="2378"/>
                    <a:pt x="0" y="2219"/>
                    <a:pt x="0" y="2022"/>
                  </a:cubicBezTo>
                  <a:lnTo>
                    <a:pt x="0" y="2402"/>
                  </a:lnTo>
                  <a:cubicBezTo>
                    <a:pt x="0" y="2598"/>
                    <a:pt x="584" y="2757"/>
                    <a:pt x="1304" y="2757"/>
                  </a:cubicBezTo>
                  <a:cubicBezTo>
                    <a:pt x="2024" y="2757"/>
                    <a:pt x="2608" y="2598"/>
                    <a:pt x="2608" y="2402"/>
                  </a:cubicBezTo>
                  <a:lnTo>
                    <a:pt x="2608" y="2022"/>
                  </a:lnTo>
                  <a:cubicBezTo>
                    <a:pt x="2608" y="2219"/>
                    <a:pt x="2024" y="2378"/>
                    <a:pt x="1304" y="2378"/>
                  </a:cubicBezTo>
                  <a:close/>
                  <a:moveTo>
                    <a:pt x="1304" y="2849"/>
                  </a:moveTo>
                  <a:cubicBezTo>
                    <a:pt x="584" y="2849"/>
                    <a:pt x="0" y="2689"/>
                    <a:pt x="0" y="2493"/>
                  </a:cubicBezTo>
                  <a:lnTo>
                    <a:pt x="0" y="2872"/>
                  </a:lnTo>
                  <a:cubicBezTo>
                    <a:pt x="0" y="3069"/>
                    <a:pt x="584" y="3228"/>
                    <a:pt x="1304" y="3228"/>
                  </a:cubicBezTo>
                  <a:cubicBezTo>
                    <a:pt x="2024" y="3228"/>
                    <a:pt x="2608" y="3069"/>
                    <a:pt x="2608" y="2872"/>
                  </a:cubicBezTo>
                  <a:lnTo>
                    <a:pt x="2608" y="2493"/>
                  </a:lnTo>
                  <a:cubicBezTo>
                    <a:pt x="2608" y="2690"/>
                    <a:pt x="2024" y="2849"/>
                    <a:pt x="1304" y="2849"/>
                  </a:cubicBezTo>
                  <a:close/>
                  <a:moveTo>
                    <a:pt x="1304" y="3314"/>
                  </a:moveTo>
                  <a:cubicBezTo>
                    <a:pt x="584" y="3314"/>
                    <a:pt x="0" y="3154"/>
                    <a:pt x="0" y="2958"/>
                  </a:cubicBezTo>
                  <a:lnTo>
                    <a:pt x="0" y="3337"/>
                  </a:lnTo>
                  <a:cubicBezTo>
                    <a:pt x="0" y="3533"/>
                    <a:pt x="584" y="3693"/>
                    <a:pt x="1304" y="3693"/>
                  </a:cubicBezTo>
                  <a:cubicBezTo>
                    <a:pt x="2024" y="3693"/>
                    <a:pt x="2608" y="3533"/>
                    <a:pt x="2608" y="3337"/>
                  </a:cubicBezTo>
                  <a:lnTo>
                    <a:pt x="2608" y="2958"/>
                  </a:lnTo>
                  <a:cubicBezTo>
                    <a:pt x="2608" y="3154"/>
                    <a:pt x="2024" y="3314"/>
                    <a:pt x="1304" y="3314"/>
                  </a:cubicBezTo>
                  <a:close/>
                  <a:moveTo>
                    <a:pt x="1304" y="3778"/>
                  </a:moveTo>
                  <a:cubicBezTo>
                    <a:pt x="584" y="3778"/>
                    <a:pt x="0" y="3618"/>
                    <a:pt x="0" y="3422"/>
                  </a:cubicBezTo>
                  <a:lnTo>
                    <a:pt x="0" y="3801"/>
                  </a:lnTo>
                  <a:cubicBezTo>
                    <a:pt x="0" y="3998"/>
                    <a:pt x="584" y="4157"/>
                    <a:pt x="1304" y="4157"/>
                  </a:cubicBezTo>
                  <a:cubicBezTo>
                    <a:pt x="2024" y="4157"/>
                    <a:pt x="2608" y="3998"/>
                    <a:pt x="2608" y="3801"/>
                  </a:cubicBezTo>
                  <a:lnTo>
                    <a:pt x="2608" y="3422"/>
                  </a:lnTo>
                  <a:cubicBezTo>
                    <a:pt x="2608" y="3618"/>
                    <a:pt x="2024" y="3778"/>
                    <a:pt x="1304" y="3778"/>
                  </a:cubicBezTo>
                  <a:close/>
                  <a:moveTo>
                    <a:pt x="2788" y="1093"/>
                  </a:moveTo>
                  <a:lnTo>
                    <a:pt x="2798" y="1093"/>
                  </a:lnTo>
                  <a:lnTo>
                    <a:pt x="2798" y="1102"/>
                  </a:lnTo>
                  <a:cubicBezTo>
                    <a:pt x="3004" y="1140"/>
                    <a:pt x="3253" y="1162"/>
                    <a:pt x="3520" y="1162"/>
                  </a:cubicBezTo>
                  <a:cubicBezTo>
                    <a:pt x="4240" y="1162"/>
                    <a:pt x="4823" y="1003"/>
                    <a:pt x="4824" y="806"/>
                  </a:cubicBezTo>
                  <a:lnTo>
                    <a:pt x="4824" y="427"/>
                  </a:lnTo>
                  <a:cubicBezTo>
                    <a:pt x="4824" y="624"/>
                    <a:pt x="4240" y="783"/>
                    <a:pt x="3520" y="783"/>
                  </a:cubicBezTo>
                  <a:cubicBezTo>
                    <a:pt x="2800" y="783"/>
                    <a:pt x="2216" y="624"/>
                    <a:pt x="2216" y="427"/>
                  </a:cubicBezTo>
                  <a:lnTo>
                    <a:pt x="2216" y="570"/>
                  </a:lnTo>
                  <a:cubicBezTo>
                    <a:pt x="2529" y="645"/>
                    <a:pt x="2798" y="780"/>
                    <a:pt x="2798" y="1021"/>
                  </a:cubicBezTo>
                  <a:cubicBezTo>
                    <a:pt x="2798" y="1046"/>
                    <a:pt x="2794" y="1070"/>
                    <a:pt x="2788" y="1093"/>
                  </a:cubicBezTo>
                  <a:close/>
                  <a:moveTo>
                    <a:pt x="2216" y="355"/>
                  </a:moveTo>
                  <a:cubicBezTo>
                    <a:pt x="2216" y="159"/>
                    <a:pt x="2800" y="0"/>
                    <a:pt x="3520" y="0"/>
                  </a:cubicBezTo>
                  <a:cubicBezTo>
                    <a:pt x="4240" y="0"/>
                    <a:pt x="4824" y="159"/>
                    <a:pt x="4824" y="355"/>
                  </a:cubicBezTo>
                  <a:cubicBezTo>
                    <a:pt x="4824" y="552"/>
                    <a:pt x="4240" y="711"/>
                    <a:pt x="3520" y="711"/>
                  </a:cubicBezTo>
                  <a:cubicBezTo>
                    <a:pt x="2800" y="711"/>
                    <a:pt x="2216" y="552"/>
                    <a:pt x="2216" y="355"/>
                  </a:cubicBezTo>
                  <a:close/>
                  <a:moveTo>
                    <a:pt x="2890" y="376"/>
                  </a:moveTo>
                  <a:lnTo>
                    <a:pt x="4036" y="454"/>
                  </a:lnTo>
                  <a:lnTo>
                    <a:pt x="4075" y="384"/>
                  </a:lnTo>
                  <a:lnTo>
                    <a:pt x="4032" y="378"/>
                  </a:lnTo>
                  <a:cubicBezTo>
                    <a:pt x="3974" y="370"/>
                    <a:pt x="3900" y="352"/>
                    <a:pt x="3934" y="291"/>
                  </a:cubicBezTo>
                  <a:lnTo>
                    <a:pt x="3945" y="271"/>
                  </a:lnTo>
                  <a:lnTo>
                    <a:pt x="3733" y="257"/>
                  </a:lnTo>
                  <a:lnTo>
                    <a:pt x="3723" y="276"/>
                  </a:lnTo>
                  <a:cubicBezTo>
                    <a:pt x="3708" y="303"/>
                    <a:pt x="3703" y="325"/>
                    <a:pt x="3709" y="345"/>
                  </a:cubicBezTo>
                  <a:lnTo>
                    <a:pt x="2937" y="292"/>
                  </a:lnTo>
                  <a:lnTo>
                    <a:pt x="2890" y="376"/>
                  </a:lnTo>
                  <a:close/>
                  <a:moveTo>
                    <a:pt x="3520" y="1638"/>
                  </a:moveTo>
                  <a:cubicBezTo>
                    <a:pt x="4240" y="1638"/>
                    <a:pt x="4823" y="1479"/>
                    <a:pt x="4824" y="1283"/>
                  </a:cubicBezTo>
                  <a:lnTo>
                    <a:pt x="4824" y="903"/>
                  </a:lnTo>
                  <a:cubicBezTo>
                    <a:pt x="4824" y="1100"/>
                    <a:pt x="4240" y="1259"/>
                    <a:pt x="3520" y="1259"/>
                  </a:cubicBezTo>
                  <a:cubicBezTo>
                    <a:pt x="3253" y="1259"/>
                    <a:pt x="3004" y="1237"/>
                    <a:pt x="2798" y="1199"/>
                  </a:cubicBezTo>
                  <a:lnTo>
                    <a:pt x="2798" y="1472"/>
                  </a:lnTo>
                  <a:cubicBezTo>
                    <a:pt x="2797" y="1506"/>
                    <a:pt x="2792" y="1538"/>
                    <a:pt x="2781" y="1569"/>
                  </a:cubicBezTo>
                  <a:lnTo>
                    <a:pt x="2798" y="1569"/>
                  </a:lnTo>
                  <a:lnTo>
                    <a:pt x="2798" y="1578"/>
                  </a:lnTo>
                  <a:cubicBezTo>
                    <a:pt x="3004" y="1616"/>
                    <a:pt x="3253" y="1638"/>
                    <a:pt x="3520" y="1638"/>
                  </a:cubicBezTo>
                  <a:close/>
                  <a:moveTo>
                    <a:pt x="2798" y="2048"/>
                  </a:moveTo>
                  <a:lnTo>
                    <a:pt x="2798" y="2057"/>
                  </a:lnTo>
                  <a:cubicBezTo>
                    <a:pt x="3004" y="2095"/>
                    <a:pt x="3253" y="2117"/>
                    <a:pt x="3520" y="2117"/>
                  </a:cubicBezTo>
                  <a:cubicBezTo>
                    <a:pt x="4240" y="2117"/>
                    <a:pt x="4823" y="1958"/>
                    <a:pt x="4824" y="1761"/>
                  </a:cubicBezTo>
                  <a:lnTo>
                    <a:pt x="4824" y="1382"/>
                  </a:lnTo>
                  <a:cubicBezTo>
                    <a:pt x="4824" y="1579"/>
                    <a:pt x="4240" y="1738"/>
                    <a:pt x="3520" y="1738"/>
                  </a:cubicBezTo>
                  <a:cubicBezTo>
                    <a:pt x="3253" y="1738"/>
                    <a:pt x="3004" y="1716"/>
                    <a:pt x="2798" y="1678"/>
                  </a:cubicBezTo>
                  <a:lnTo>
                    <a:pt x="2798" y="1948"/>
                  </a:lnTo>
                  <a:cubicBezTo>
                    <a:pt x="2797" y="1984"/>
                    <a:pt x="2791" y="2017"/>
                    <a:pt x="2780" y="2048"/>
                  </a:cubicBezTo>
                  <a:lnTo>
                    <a:pt x="2798" y="2048"/>
                  </a:lnTo>
                  <a:close/>
                  <a:moveTo>
                    <a:pt x="4824" y="2196"/>
                  </a:moveTo>
                  <a:lnTo>
                    <a:pt x="4824" y="1853"/>
                  </a:lnTo>
                  <a:cubicBezTo>
                    <a:pt x="4824" y="1971"/>
                    <a:pt x="4610" y="2076"/>
                    <a:pt x="4282" y="2141"/>
                  </a:cubicBezTo>
                  <a:cubicBezTo>
                    <a:pt x="4426" y="2147"/>
                    <a:pt x="4626" y="2162"/>
                    <a:pt x="4824" y="2196"/>
                  </a:cubicBezTo>
                  <a:close/>
                  <a:moveTo>
                    <a:pt x="2798" y="2382"/>
                  </a:moveTo>
                  <a:cubicBezTo>
                    <a:pt x="2924" y="2296"/>
                    <a:pt x="3113" y="2240"/>
                    <a:pt x="3309" y="2203"/>
                  </a:cubicBezTo>
                  <a:cubicBezTo>
                    <a:pt x="3122" y="2195"/>
                    <a:pt x="2949" y="2176"/>
                    <a:pt x="2798" y="2149"/>
                  </a:cubicBezTo>
                  <a:lnTo>
                    <a:pt x="2798" y="2382"/>
                  </a:lnTo>
                  <a:close/>
                  <a:moveTo>
                    <a:pt x="4084" y="3061"/>
                  </a:moveTo>
                  <a:cubicBezTo>
                    <a:pt x="3364" y="3061"/>
                    <a:pt x="2780" y="2902"/>
                    <a:pt x="2780" y="2706"/>
                  </a:cubicBezTo>
                  <a:lnTo>
                    <a:pt x="2780" y="3085"/>
                  </a:lnTo>
                  <a:cubicBezTo>
                    <a:pt x="2780" y="3281"/>
                    <a:pt x="3364" y="3441"/>
                    <a:pt x="4084" y="3441"/>
                  </a:cubicBezTo>
                  <a:cubicBezTo>
                    <a:pt x="4804" y="3441"/>
                    <a:pt x="5388" y="3281"/>
                    <a:pt x="5388" y="3085"/>
                  </a:cubicBezTo>
                  <a:lnTo>
                    <a:pt x="5388" y="2706"/>
                  </a:lnTo>
                  <a:cubicBezTo>
                    <a:pt x="5388" y="2902"/>
                    <a:pt x="4804" y="3061"/>
                    <a:pt x="4084" y="3061"/>
                  </a:cubicBezTo>
                  <a:close/>
                  <a:moveTo>
                    <a:pt x="4084" y="2278"/>
                  </a:moveTo>
                  <a:cubicBezTo>
                    <a:pt x="4804" y="2278"/>
                    <a:pt x="5388" y="2438"/>
                    <a:pt x="5388" y="2634"/>
                  </a:cubicBezTo>
                  <a:cubicBezTo>
                    <a:pt x="5388" y="2830"/>
                    <a:pt x="4804" y="2990"/>
                    <a:pt x="4084" y="2990"/>
                  </a:cubicBezTo>
                  <a:cubicBezTo>
                    <a:pt x="3364" y="2990"/>
                    <a:pt x="2780" y="2830"/>
                    <a:pt x="2780" y="2634"/>
                  </a:cubicBezTo>
                  <a:cubicBezTo>
                    <a:pt x="2780" y="2438"/>
                    <a:pt x="3364" y="2278"/>
                    <a:pt x="4084" y="2278"/>
                  </a:cubicBezTo>
                  <a:close/>
                  <a:moveTo>
                    <a:pt x="4273" y="2623"/>
                  </a:moveTo>
                  <a:lnTo>
                    <a:pt x="3501" y="2570"/>
                  </a:lnTo>
                  <a:lnTo>
                    <a:pt x="3455" y="2654"/>
                  </a:lnTo>
                  <a:lnTo>
                    <a:pt x="4600" y="2732"/>
                  </a:lnTo>
                  <a:lnTo>
                    <a:pt x="4639" y="2662"/>
                  </a:lnTo>
                  <a:lnTo>
                    <a:pt x="4597" y="2656"/>
                  </a:lnTo>
                  <a:cubicBezTo>
                    <a:pt x="4538" y="2648"/>
                    <a:pt x="4465" y="2630"/>
                    <a:pt x="4499" y="2569"/>
                  </a:cubicBezTo>
                  <a:lnTo>
                    <a:pt x="4509" y="2550"/>
                  </a:lnTo>
                  <a:lnTo>
                    <a:pt x="4298" y="2536"/>
                  </a:lnTo>
                  <a:lnTo>
                    <a:pt x="4287" y="2555"/>
                  </a:lnTo>
                  <a:cubicBezTo>
                    <a:pt x="4272" y="2581"/>
                    <a:pt x="4268" y="2604"/>
                    <a:pt x="4273" y="2623"/>
                  </a:cubicBezTo>
                  <a:close/>
                  <a:moveTo>
                    <a:pt x="4084" y="3537"/>
                  </a:moveTo>
                  <a:cubicBezTo>
                    <a:pt x="3364" y="3537"/>
                    <a:pt x="2780" y="3378"/>
                    <a:pt x="2780" y="3182"/>
                  </a:cubicBezTo>
                  <a:lnTo>
                    <a:pt x="2780" y="3561"/>
                  </a:lnTo>
                  <a:cubicBezTo>
                    <a:pt x="2780" y="3758"/>
                    <a:pt x="3364" y="3917"/>
                    <a:pt x="4084" y="3917"/>
                  </a:cubicBezTo>
                  <a:cubicBezTo>
                    <a:pt x="4804" y="3917"/>
                    <a:pt x="5388" y="3758"/>
                    <a:pt x="5388" y="3561"/>
                  </a:cubicBezTo>
                  <a:lnTo>
                    <a:pt x="5388" y="3182"/>
                  </a:lnTo>
                  <a:cubicBezTo>
                    <a:pt x="5388" y="3378"/>
                    <a:pt x="4804" y="3537"/>
                    <a:pt x="4084" y="3537"/>
                  </a:cubicBezTo>
                  <a:close/>
                  <a:moveTo>
                    <a:pt x="4084" y="4016"/>
                  </a:moveTo>
                  <a:cubicBezTo>
                    <a:pt x="3364" y="4016"/>
                    <a:pt x="2780" y="3857"/>
                    <a:pt x="2780" y="3661"/>
                  </a:cubicBezTo>
                  <a:lnTo>
                    <a:pt x="2780" y="4040"/>
                  </a:lnTo>
                  <a:cubicBezTo>
                    <a:pt x="2780" y="4236"/>
                    <a:pt x="3364" y="4395"/>
                    <a:pt x="4084" y="4395"/>
                  </a:cubicBezTo>
                  <a:cubicBezTo>
                    <a:pt x="4804" y="4395"/>
                    <a:pt x="5388" y="4236"/>
                    <a:pt x="5388" y="4040"/>
                  </a:cubicBezTo>
                  <a:lnTo>
                    <a:pt x="5388" y="3661"/>
                  </a:lnTo>
                  <a:cubicBezTo>
                    <a:pt x="5388" y="3857"/>
                    <a:pt x="4804" y="4016"/>
                    <a:pt x="4084" y="4016"/>
                  </a:cubicBezTo>
                  <a:close/>
                  <a:moveTo>
                    <a:pt x="4084" y="4487"/>
                  </a:moveTo>
                  <a:cubicBezTo>
                    <a:pt x="3364" y="4487"/>
                    <a:pt x="2780" y="4328"/>
                    <a:pt x="2780" y="4131"/>
                  </a:cubicBezTo>
                  <a:lnTo>
                    <a:pt x="2780" y="4511"/>
                  </a:lnTo>
                  <a:cubicBezTo>
                    <a:pt x="2780" y="4707"/>
                    <a:pt x="3364" y="4866"/>
                    <a:pt x="4084" y="4866"/>
                  </a:cubicBezTo>
                  <a:cubicBezTo>
                    <a:pt x="4804" y="4866"/>
                    <a:pt x="5388" y="4707"/>
                    <a:pt x="5388" y="4511"/>
                  </a:cubicBezTo>
                  <a:lnTo>
                    <a:pt x="5388" y="4131"/>
                  </a:lnTo>
                  <a:cubicBezTo>
                    <a:pt x="5388" y="4328"/>
                    <a:pt x="4804" y="4487"/>
                    <a:pt x="4084" y="4487"/>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99" name="iṥļîḍê"/>
            <p:cNvSpPr/>
            <p:nvPr/>
          </p:nvSpPr>
          <p:spPr>
            <a:xfrm>
              <a:off x="4926920" y="2686405"/>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r>
                <a:rPr kumimoji="1" lang="en-US" altLang="zh-CN" sz="1600" b="1">
                  <a:solidFill>
                    <a:schemeClr val="tx1"/>
                  </a:solidFill>
                </a:rPr>
                <a:t>Prediction</a:t>
              </a:r>
            </a:p>
          </p:txBody>
        </p:sp>
        <p:sp>
          <p:nvSpPr>
            <p:cNvPr id="102" name="i$1ïďè"/>
            <p:cNvSpPr/>
            <p:nvPr/>
          </p:nvSpPr>
          <p:spPr>
            <a:xfrm>
              <a:off x="4926921" y="3313696"/>
              <a:ext cx="2728248" cy="66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lang="en-US" sz="1400">
                  <a:solidFill>
                    <a:srgbClr val="000000"/>
                  </a:solidFill>
                  <a:latin typeface="Calibri" panose="020F0502020204030204" charset="0"/>
                  <a:ea typeface="Microsoft YaHei" panose="020B0503020204020204" charset="-122"/>
                  <a:sym typeface="+mn-ea"/>
                </a:rPr>
                <a:t>Both </a:t>
              </a:r>
              <a:r>
                <a:rPr lang="en-US" sz="1400" err="1">
                  <a:solidFill>
                    <a:srgbClr val="000000"/>
                  </a:solidFill>
                  <a:latin typeface="Calibri" panose="020F0502020204030204" charset="0"/>
                  <a:ea typeface="Microsoft YaHei" panose="020B0503020204020204" charset="-122"/>
                  <a:sym typeface="+mn-ea"/>
                </a:rPr>
                <a:t>swiss</a:t>
              </a:r>
              <a:r>
                <a:rPr lang="en-US" sz="1400">
                  <a:solidFill>
                    <a:srgbClr val="000000"/>
                  </a:solidFill>
                  <a:latin typeface="Calibri" panose="020F0502020204030204" charset="0"/>
                  <a:ea typeface="Microsoft YaHei" panose="020B0503020204020204" charset="-122"/>
                  <a:sym typeface="+mn-ea"/>
                </a:rPr>
                <a:t> and Israel model predict the peak date and peak case number in a roughly accurate way.</a:t>
              </a:r>
              <a:endParaRPr kumimoji="1" lang="en-US" altLang="zh-CN" sz="1400">
                <a:solidFill>
                  <a:srgbClr val="000000"/>
                </a:solidFill>
                <a:latin typeface="Calibri" panose="020F0502020204030204" charset="0"/>
                <a:ea typeface="Microsoft YaHei" panose="020B0503020204020204" charset="-122"/>
                <a:sym typeface="+mn-ea"/>
              </a:endParaRPr>
            </a:p>
          </p:txBody>
        </p:sp>
        <p:cxnSp>
          <p:nvCxnSpPr>
            <p:cNvPr id="158" name="îṣ1ïďê"/>
            <p:cNvCxnSpPr/>
            <p:nvPr/>
          </p:nvCxnSpPr>
          <p:spPr>
            <a:xfrm>
              <a:off x="5024598" y="3155902"/>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69" name="íşļidè"/>
            <p:cNvSpPr/>
            <p:nvPr/>
          </p:nvSpPr>
          <p:spPr>
            <a:xfrm>
              <a:off x="8436219" y="2686405"/>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r>
                <a:rPr kumimoji="1" lang="en-US" altLang="zh-CN" sz="1600" b="1">
                  <a:solidFill>
                    <a:schemeClr val="tx1"/>
                  </a:solidFill>
                </a:rPr>
                <a:t>Parameter: Contact2</a:t>
              </a:r>
            </a:p>
          </p:txBody>
        </p:sp>
        <p:sp>
          <p:nvSpPr>
            <p:cNvPr id="170" name="íśḻiḓè"/>
            <p:cNvSpPr/>
            <p:nvPr/>
          </p:nvSpPr>
          <p:spPr>
            <a:xfrm>
              <a:off x="8436220" y="3313696"/>
              <a:ext cx="2728248" cy="86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l">
                <a:lnSpc>
                  <a:spcPct val="130000"/>
                </a:lnSpc>
                <a:buClrTx/>
                <a:buSzTx/>
                <a:buFontTx/>
              </a:pPr>
              <a:r>
                <a:rPr lang="en-US" sz="1400">
                  <a:solidFill>
                    <a:srgbClr val="000000"/>
                  </a:solidFill>
                  <a:latin typeface="Calibri" panose="020F0502020204030204" charset="0"/>
                  <a:ea typeface="Microsoft YaHei" panose="020B0503020204020204" charset="-122"/>
                  <a:sym typeface="+mn-ea"/>
                </a:rPr>
                <a:t>Both model have similar parameters except contact2, which indicate that Israel successfully restrict patients to contact with other people. </a:t>
              </a:r>
              <a:endParaRPr lang="en-US" sz="1400">
                <a:solidFill>
                  <a:srgbClr val="000000"/>
                </a:solidFill>
                <a:latin typeface="Calibri" panose="020F0502020204030204" charset="0"/>
                <a:ea typeface="Microsoft YaHei" panose="020B0503020204020204" charset="-122"/>
              </a:endParaRPr>
            </a:p>
          </p:txBody>
        </p:sp>
        <p:cxnSp>
          <p:nvCxnSpPr>
            <p:cNvPr id="171" name="îṧļíḍé"/>
            <p:cNvCxnSpPr/>
            <p:nvPr/>
          </p:nvCxnSpPr>
          <p:spPr>
            <a:xfrm>
              <a:off x="8533897" y="3155902"/>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73" name="í$ľïḍè"/>
            <p:cNvSpPr/>
            <p:nvPr/>
          </p:nvSpPr>
          <p:spPr>
            <a:xfrm>
              <a:off x="4926920" y="4513877"/>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r>
                <a:rPr kumimoji="1" lang="en-US" altLang="zh-CN" sz="1600" b="1">
                  <a:solidFill>
                    <a:schemeClr val="tx1"/>
                  </a:solidFill>
                </a:rPr>
                <a:t>Other Parameters</a:t>
              </a:r>
            </a:p>
          </p:txBody>
        </p:sp>
        <p:sp>
          <p:nvSpPr>
            <p:cNvPr id="174" name="î$ḻîďé"/>
            <p:cNvSpPr/>
            <p:nvPr/>
          </p:nvSpPr>
          <p:spPr>
            <a:xfrm>
              <a:off x="4926921" y="5141168"/>
              <a:ext cx="2728248" cy="66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lang="en-US" sz="1400">
                  <a:solidFill>
                    <a:srgbClr val="000000"/>
                  </a:solidFill>
                  <a:latin typeface="Calibri" panose="020F0502020204030204" charset="0"/>
                  <a:ea typeface="Microsoft YaHei" panose="020B0503020204020204" charset="-122"/>
                  <a:sym typeface="+mn-ea"/>
                </a:rPr>
                <a:t>The parameters obtained or validated by our model can provide reference for subsequent research.</a:t>
              </a:r>
              <a:endParaRPr kumimoji="1" lang="en-US" altLang="zh-CN" sz="1400">
                <a:solidFill>
                  <a:srgbClr val="000000"/>
                </a:solidFill>
                <a:latin typeface="Calibri" panose="020F0502020204030204" charset="0"/>
                <a:ea typeface="Microsoft YaHei" panose="020B0503020204020204" charset="-122"/>
                <a:sym typeface="+mn-ea"/>
              </a:endParaRPr>
            </a:p>
          </p:txBody>
        </p:sp>
        <p:cxnSp>
          <p:nvCxnSpPr>
            <p:cNvPr id="175" name="ïṩḷîḓé"/>
            <p:cNvCxnSpPr/>
            <p:nvPr/>
          </p:nvCxnSpPr>
          <p:spPr>
            <a:xfrm>
              <a:off x="5024598" y="4983374"/>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77" name="îşľiḋe"/>
            <p:cNvSpPr/>
            <p:nvPr/>
          </p:nvSpPr>
          <p:spPr>
            <a:xfrm>
              <a:off x="8436219" y="4513877"/>
              <a:ext cx="2728248"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nchorCtr="0">
              <a:noAutofit/>
            </a:bodyPr>
            <a:lstStyle/>
            <a:p>
              <a:pPr algn="l"/>
              <a:r>
                <a:rPr kumimoji="1" lang="en-US" altLang="zh-CN" sz="1600" b="1" dirty="0">
                  <a:solidFill>
                    <a:schemeClr val="tx1"/>
                  </a:solidFill>
                </a:rPr>
                <a:t>Limitation</a:t>
              </a:r>
            </a:p>
          </p:txBody>
        </p:sp>
        <p:sp>
          <p:nvSpPr>
            <p:cNvPr id="178" name="ïSľîḋe"/>
            <p:cNvSpPr/>
            <p:nvPr/>
          </p:nvSpPr>
          <p:spPr>
            <a:xfrm>
              <a:off x="8436220" y="5141168"/>
              <a:ext cx="2728248" cy="863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just">
                <a:lnSpc>
                  <a:spcPct val="130000"/>
                </a:lnSpc>
                <a:buClrTx/>
                <a:buSzTx/>
                <a:buFontTx/>
              </a:pPr>
              <a:r>
                <a:rPr lang="en-US" sz="1400" dirty="0">
                  <a:solidFill>
                    <a:srgbClr val="000000"/>
                  </a:solidFill>
                  <a:latin typeface="Calibri" panose="020F0502020204030204" charset="0"/>
                  <a:ea typeface="Microsoft YaHei" panose="020B0503020204020204" charset="-122"/>
                  <a:sym typeface="+mn-ea"/>
                </a:rPr>
                <a:t>Swiss model fail to predict rebound point, which may due to </a:t>
              </a:r>
              <a:r>
                <a:rPr lang="en-US" sz="1400" dirty="0" err="1">
                  <a:solidFill>
                    <a:srgbClr val="000000"/>
                  </a:solidFill>
                  <a:latin typeface="Calibri" panose="020F0502020204030204" charset="0"/>
                  <a:ea typeface="Microsoft YaHei" panose="020B0503020204020204" charset="-122"/>
                  <a:sym typeface="+mn-ea"/>
                </a:rPr>
                <a:t>swiss</a:t>
              </a:r>
              <a:r>
                <a:rPr lang="en-US" sz="1400" dirty="0">
                  <a:solidFill>
                    <a:srgbClr val="000000"/>
                  </a:solidFill>
                  <a:latin typeface="Calibri" panose="020F0502020204030204" charset="0"/>
                  <a:ea typeface="Microsoft YaHei" panose="020B0503020204020204" charset="-122"/>
                  <a:sym typeface="+mn-ea"/>
                </a:rPr>
                <a:t> policy of releasing restriction of quarantine or the limitations of SEIR model.</a:t>
              </a:r>
              <a:endParaRPr lang="en-US" sz="1400" dirty="0">
                <a:solidFill>
                  <a:srgbClr val="000000"/>
                </a:solidFill>
                <a:latin typeface="Calibri" panose="020F0502020204030204" charset="0"/>
                <a:ea typeface="Microsoft YaHei" panose="020B0503020204020204" charset="-122"/>
              </a:endParaRPr>
            </a:p>
          </p:txBody>
        </p:sp>
        <p:cxnSp>
          <p:nvCxnSpPr>
            <p:cNvPr id="179" name="ïslíḑé"/>
            <p:cNvCxnSpPr/>
            <p:nvPr/>
          </p:nvCxnSpPr>
          <p:spPr>
            <a:xfrm>
              <a:off x="8533897" y="4983374"/>
              <a:ext cx="2358154" cy="0"/>
            </a:xfrm>
            <a:prstGeom prst="line">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5"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dirty="0">
                <a:latin typeface="+mj-ea"/>
              </a:rPr>
              <a:t>SEIR 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1264" y="-1376423"/>
            <a:ext cx="11971154" cy="5107456"/>
            <a:chOff x="681264" y="-671573"/>
            <a:chExt cx="11971154" cy="5107456"/>
          </a:xfrm>
        </p:grpSpPr>
        <p:sp>
          <p:nvSpPr>
            <p:cNvPr id="35" name="任意多边形 34"/>
            <p:cNvSpPr/>
            <p:nvPr/>
          </p:nvSpPr>
          <p:spPr>
            <a:xfrm rot="16200000">
              <a:off x="9689130" y="-775121"/>
              <a:ext cx="2859739" cy="3066836"/>
            </a:xfrm>
            <a:custGeom>
              <a:avLst/>
              <a:gdLst>
                <a:gd name="connsiteX0" fmla="*/ 2463597 w 3862696"/>
                <a:gd name="connsiteY0" fmla="*/ 852 h 4142426"/>
                <a:gd name="connsiteX1" fmla="*/ 3855788 w 3862696"/>
                <a:gd name="connsiteY1" fmla="*/ 373889 h 4142426"/>
                <a:gd name="connsiteX2" fmla="*/ 3862696 w 3862696"/>
                <a:gd name="connsiteY2" fmla="*/ 378597 h 4142426"/>
                <a:gd name="connsiteX3" fmla="*/ 3862696 w 3862696"/>
                <a:gd name="connsiteY3" fmla="*/ 4142426 h 4142426"/>
                <a:gd name="connsiteX4" fmla="*/ 582470 w 3862696"/>
                <a:gd name="connsiteY4" fmla="*/ 4142426 h 4142426"/>
                <a:gd name="connsiteX5" fmla="*/ 480247 w 3862696"/>
                <a:gd name="connsiteY5" fmla="*/ 4014728 h 4142426"/>
                <a:gd name="connsiteX6" fmla="*/ 339532 w 3862696"/>
                <a:gd name="connsiteY6" fmla="*/ 3797139 h 4142426"/>
                <a:gd name="connsiteX7" fmla="*/ 1265995 w 3862696"/>
                <a:gd name="connsiteY7" fmla="*/ 339532 h 4142426"/>
                <a:gd name="connsiteX8" fmla="*/ 2463597 w 3862696"/>
                <a:gd name="connsiteY8" fmla="*/ 852 h 414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2696" h="4142426">
                  <a:moveTo>
                    <a:pt x="2463597" y="852"/>
                  </a:moveTo>
                  <a:cubicBezTo>
                    <a:pt x="2953209" y="-11864"/>
                    <a:pt x="3438129" y="118070"/>
                    <a:pt x="3855788" y="373889"/>
                  </a:cubicBezTo>
                  <a:lnTo>
                    <a:pt x="3862696" y="378597"/>
                  </a:lnTo>
                  <a:lnTo>
                    <a:pt x="3862696" y="4142426"/>
                  </a:lnTo>
                  <a:lnTo>
                    <a:pt x="582470" y="4142426"/>
                  </a:lnTo>
                  <a:lnTo>
                    <a:pt x="480247" y="4014728"/>
                  </a:lnTo>
                  <a:cubicBezTo>
                    <a:pt x="430218" y="3945359"/>
                    <a:pt x="383217" y="3872803"/>
                    <a:pt x="339532" y="3797139"/>
                  </a:cubicBezTo>
                  <a:cubicBezTo>
                    <a:pt x="-359424" y="2586512"/>
                    <a:pt x="55368" y="1038488"/>
                    <a:pt x="1265995" y="339532"/>
                  </a:cubicBezTo>
                  <a:cubicBezTo>
                    <a:pt x="1644316" y="121108"/>
                    <a:pt x="2055586" y="11449"/>
                    <a:pt x="2463597" y="852"/>
                  </a:cubicBezTo>
                  <a:close/>
                </a:path>
              </a:pathLst>
            </a:custGeom>
            <a:solidFill>
              <a:schemeClr val="accent1">
                <a:alpha val="3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grpSp>
          <p:nvGrpSpPr>
            <p:cNvPr id="33" name="组合 32"/>
            <p:cNvGrpSpPr/>
            <p:nvPr/>
          </p:nvGrpSpPr>
          <p:grpSpPr>
            <a:xfrm>
              <a:off x="681264" y="3013834"/>
              <a:ext cx="10829473" cy="1422049"/>
              <a:chOff x="689427" y="3013834"/>
              <a:chExt cx="10829473" cy="1422049"/>
            </a:xfrm>
          </p:grpSpPr>
          <p:cxnSp>
            <p:nvCxnSpPr>
              <p:cNvPr id="7" name="直接连接符 6"/>
              <p:cNvCxnSpPr/>
              <p:nvPr/>
            </p:nvCxnSpPr>
            <p:spPr>
              <a:xfrm>
                <a:off x="689427" y="3283172"/>
                <a:ext cx="10829473" cy="0"/>
              </a:xfrm>
              <a:prstGeom prst="line">
                <a:avLst/>
              </a:prstGeom>
              <a:ln w="9525">
                <a:solidFill>
                  <a:schemeClr val="bg1">
                    <a:lumMod val="50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347948" y="3022172"/>
                <a:ext cx="538679" cy="538676"/>
                <a:chOff x="3526795" y="2235779"/>
                <a:chExt cx="410200" cy="410198"/>
              </a:xfrm>
            </p:grpSpPr>
            <p:sp>
              <p:nvSpPr>
                <p:cNvPr id="9" name="椭圆 8"/>
                <p:cNvSpPr/>
                <p:nvPr/>
              </p:nvSpPr>
              <p:spPr>
                <a:xfrm>
                  <a:off x="3526795" y="2235779"/>
                  <a:ext cx="410200" cy="410198"/>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0" name="任意多边形 9"/>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a:solidFill>
                      <a:schemeClr val="bg1"/>
                    </a:solidFill>
                  </a:endParaRPr>
                </a:p>
              </p:txBody>
            </p:sp>
          </p:grpSp>
          <p:sp>
            <p:nvSpPr>
              <p:cNvPr id="12" name="椭圆 11"/>
              <p:cNvSpPr/>
              <p:nvPr/>
            </p:nvSpPr>
            <p:spPr>
              <a:xfrm>
                <a:off x="1801536" y="3013834"/>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5" name="椭圆 14"/>
              <p:cNvSpPr/>
              <p:nvPr/>
            </p:nvSpPr>
            <p:spPr>
              <a:xfrm>
                <a:off x="6894360" y="3013834"/>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18" name="椭圆 17"/>
              <p:cNvSpPr/>
              <p:nvPr/>
            </p:nvSpPr>
            <p:spPr>
              <a:xfrm>
                <a:off x="9440771" y="3013834"/>
                <a:ext cx="544522"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sp>
            <p:nvSpPr>
              <p:cNvPr id="21" name="文本框 20"/>
              <p:cNvSpPr txBox="1"/>
              <p:nvPr/>
            </p:nvSpPr>
            <p:spPr>
              <a:xfrm>
                <a:off x="1114645" y="3713310"/>
                <a:ext cx="1912459"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Introduction</a:t>
                </a:r>
              </a:p>
            </p:txBody>
          </p:sp>
          <p:sp>
            <p:nvSpPr>
              <p:cNvPr id="23" name="文本框 22"/>
              <p:cNvSpPr txBox="1"/>
              <p:nvPr/>
            </p:nvSpPr>
            <p:spPr>
              <a:xfrm>
                <a:off x="3777026" y="3727997"/>
                <a:ext cx="1757045" cy="70788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Model construction</a:t>
                </a:r>
              </a:p>
            </p:txBody>
          </p:sp>
          <p:grpSp>
            <p:nvGrpSpPr>
              <p:cNvPr id="30" name="组合 29"/>
              <p:cNvGrpSpPr/>
              <p:nvPr/>
            </p:nvGrpSpPr>
            <p:grpSpPr>
              <a:xfrm>
                <a:off x="6151913" y="3713310"/>
                <a:ext cx="2031365" cy="707886"/>
                <a:chOff x="6158796" y="3943625"/>
                <a:chExt cx="2031365" cy="707886"/>
              </a:xfrm>
            </p:grpSpPr>
            <p:sp>
              <p:nvSpPr>
                <p:cNvPr id="24" name="文本框 23"/>
                <p:cNvSpPr txBox="1"/>
                <p:nvPr/>
              </p:nvSpPr>
              <p:spPr>
                <a:xfrm>
                  <a:off x="6158796" y="4361343"/>
                  <a:ext cx="2020138" cy="283210"/>
                </a:xfrm>
                <a:prstGeom prst="rect">
                  <a:avLst/>
                </a:prstGeom>
                <a:noFill/>
              </p:spPr>
              <p:txBody>
                <a:bodyPr wrap="square" rtlCol="0">
                  <a:spAutoFit/>
                </a:bodyPr>
                <a:lstStyle>
                  <a:defPPr>
                    <a:defRPr lang="zh-CN"/>
                  </a:defPPr>
                  <a:lvl1pPr>
                    <a:lnSpc>
                      <a:spcPts val="1500"/>
                    </a:lnSpc>
                    <a:defRPr sz="900"/>
                  </a:lvl1pPr>
                </a:lstStyle>
                <a:p>
                  <a:pPr algn="ctr"/>
                  <a:endParaRPr lang="en-US" altLang="zh-CN"/>
                </a:p>
              </p:txBody>
            </p:sp>
            <p:sp>
              <p:nvSpPr>
                <p:cNvPr id="25" name="文本框 24"/>
                <p:cNvSpPr txBox="1"/>
                <p:nvPr/>
              </p:nvSpPr>
              <p:spPr>
                <a:xfrm>
                  <a:off x="6170024" y="3943625"/>
                  <a:ext cx="2020137" cy="707886"/>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Social impact analysis</a:t>
                  </a:r>
                </a:p>
              </p:txBody>
            </p:sp>
          </p:grpSp>
          <p:sp>
            <p:nvSpPr>
              <p:cNvPr id="27" name="文本框 26"/>
              <p:cNvSpPr txBox="1"/>
              <p:nvPr/>
            </p:nvSpPr>
            <p:spPr>
              <a:xfrm>
                <a:off x="8527868" y="3713310"/>
                <a:ext cx="2548344" cy="400110"/>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gn="ctr"/>
                <a:r>
                  <a:rPr lang="en-US" altLang="zh-CN"/>
                  <a:t>Conclusion</a:t>
                </a:r>
              </a:p>
            </p:txBody>
          </p:sp>
        </p:grpSp>
      </p:grpSp>
      <p:sp>
        <p:nvSpPr>
          <p:cNvPr id="4"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Table of content</a:t>
            </a:r>
          </a:p>
        </p:txBody>
      </p:sp>
      <p:sp>
        <p:nvSpPr>
          <p:cNvPr id="48" name="椭圆 47"/>
          <p:cNvSpPr/>
          <p:nvPr/>
        </p:nvSpPr>
        <p:spPr>
          <a:xfrm>
            <a:off x="4335278" y="2340099"/>
            <a:ext cx="538679" cy="538676"/>
          </a:xfrm>
          <a:prstGeom prst="ellipse">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a:solidFill>
                <a:schemeClr val="tx1"/>
              </a:solidFill>
            </a:endParaRPr>
          </a:p>
        </p:txBody>
      </p:sp>
      <p:pic>
        <p:nvPicPr>
          <p:cNvPr id="5" name="Graphic 4" descr="Presentation with checklist with solid fill">
            <a:extLst>
              <a:ext uri="{FF2B5EF4-FFF2-40B4-BE49-F238E27FC236}">
                <a16:creationId xmlns:a16="http://schemas.microsoft.com/office/drawing/2014/main" id="{363FE61B-562B-4106-8E8C-CD127379F9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4572" y="2382623"/>
            <a:ext cx="427268" cy="427268"/>
          </a:xfrm>
          <a:prstGeom prst="rect">
            <a:avLst/>
          </a:prstGeom>
        </p:spPr>
      </p:pic>
      <p:pic>
        <p:nvPicPr>
          <p:cNvPr id="41" name="Graphic 40" descr="Excavator with solid fill">
            <a:extLst>
              <a:ext uri="{FF2B5EF4-FFF2-40B4-BE49-F238E27FC236}">
                <a16:creationId xmlns:a16="http://schemas.microsoft.com/office/drawing/2014/main" id="{A5577414-D366-4340-9E91-81799F5776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6092" y="2367305"/>
            <a:ext cx="442586" cy="442586"/>
          </a:xfrm>
          <a:prstGeom prst="rect">
            <a:avLst/>
          </a:prstGeom>
        </p:spPr>
      </p:pic>
      <p:pic>
        <p:nvPicPr>
          <p:cNvPr id="43" name="Graphic 42" descr="Group of men with solid fill">
            <a:extLst>
              <a:ext uri="{FF2B5EF4-FFF2-40B4-BE49-F238E27FC236}">
                <a16:creationId xmlns:a16="http://schemas.microsoft.com/office/drawing/2014/main" id="{30BD0F99-63C3-4AF0-A228-8A77E3020C9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69592" y="2390190"/>
            <a:ext cx="392938" cy="392938"/>
          </a:xfrm>
          <a:prstGeom prst="rect">
            <a:avLst/>
          </a:prstGeom>
        </p:spPr>
      </p:pic>
      <p:pic>
        <p:nvPicPr>
          <p:cNvPr id="51" name="Graphic 50" descr="Presentation with checklist with solid fill">
            <a:extLst>
              <a:ext uri="{FF2B5EF4-FFF2-40B4-BE49-F238E27FC236}">
                <a16:creationId xmlns:a16="http://schemas.microsoft.com/office/drawing/2014/main" id="{E87973B0-9329-40EA-93B7-E82624FCE8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91235" y="2405758"/>
            <a:ext cx="427268" cy="427268"/>
          </a:xfrm>
          <a:prstGeom prst="rect">
            <a:avLst/>
          </a:prstGeom>
        </p:spPr>
      </p:pic>
      <p:pic>
        <p:nvPicPr>
          <p:cNvPr id="45" name="Picture 44">
            <a:extLst>
              <a:ext uri="{FF2B5EF4-FFF2-40B4-BE49-F238E27FC236}">
                <a16:creationId xmlns:a16="http://schemas.microsoft.com/office/drawing/2014/main" id="{95BFBD08-EA59-4D07-8DA1-FE10FD9AE434}"/>
              </a:ext>
            </a:extLst>
          </p:cNvPr>
          <p:cNvPicPr>
            <a:picLocks noChangeAspect="1"/>
          </p:cNvPicPr>
          <p:nvPr/>
        </p:nvPicPr>
        <p:blipFill>
          <a:blip r:embed="rId10"/>
          <a:stretch>
            <a:fillRect/>
          </a:stretch>
        </p:blipFill>
        <p:spPr>
          <a:xfrm>
            <a:off x="1946884" y="2499003"/>
            <a:ext cx="99209" cy="117417"/>
          </a:xfrm>
          <a:prstGeom prst="rect">
            <a:avLst/>
          </a:prstGeom>
        </p:spPr>
      </p:pic>
      <p:sp>
        <p:nvSpPr>
          <p:cNvPr id="6" name="TextBox 5">
            <a:extLst>
              <a:ext uri="{FF2B5EF4-FFF2-40B4-BE49-F238E27FC236}">
                <a16:creationId xmlns:a16="http://schemas.microsoft.com/office/drawing/2014/main" id="{EB881736-2BA3-440E-A69F-736A51738E86}"/>
              </a:ext>
            </a:extLst>
          </p:cNvPr>
          <p:cNvSpPr txBox="1"/>
          <p:nvPr/>
        </p:nvSpPr>
        <p:spPr>
          <a:xfrm>
            <a:off x="1106482" y="3838707"/>
            <a:ext cx="2178802" cy="923330"/>
          </a:xfrm>
          <a:prstGeom prst="rect">
            <a:avLst/>
          </a:prstGeom>
          <a:noFill/>
        </p:spPr>
        <p:txBody>
          <a:bodyPr wrap="none" rtlCol="0">
            <a:spAutoFit/>
          </a:bodyPr>
          <a:lstStyle/>
          <a:p>
            <a:pPr marL="285750" indent="-285750">
              <a:buFont typeface="Arial" panose="020B0604020202020204" pitchFamily="34" charset="0"/>
              <a:buChar char="•"/>
            </a:pPr>
            <a:r>
              <a:rPr lang="en-US" dirty="0"/>
              <a:t>Background info</a:t>
            </a:r>
          </a:p>
          <a:p>
            <a:pPr marL="285750" indent="-285750">
              <a:buFont typeface="Arial" panose="020B0604020202020204" pitchFamily="34" charset="0"/>
              <a:buChar char="•"/>
            </a:pPr>
            <a:r>
              <a:rPr lang="en-US" dirty="0"/>
              <a:t>Literature review</a:t>
            </a:r>
          </a:p>
          <a:p>
            <a:pPr marL="285750" indent="-285750">
              <a:buFont typeface="Arial" panose="020B0604020202020204" pitchFamily="34" charset="0"/>
              <a:buChar char="•"/>
            </a:pPr>
            <a:r>
              <a:rPr lang="en-US" dirty="0"/>
              <a:t>Data source</a:t>
            </a:r>
          </a:p>
        </p:txBody>
      </p:sp>
      <p:sp>
        <p:nvSpPr>
          <p:cNvPr id="11" name="TextBox 10">
            <a:extLst>
              <a:ext uri="{FF2B5EF4-FFF2-40B4-BE49-F238E27FC236}">
                <a16:creationId xmlns:a16="http://schemas.microsoft.com/office/drawing/2014/main" id="{40E2EC13-2835-406E-B17A-5F6735DC2BC0}"/>
              </a:ext>
            </a:extLst>
          </p:cNvPr>
          <p:cNvSpPr txBox="1"/>
          <p:nvPr/>
        </p:nvSpPr>
        <p:spPr>
          <a:xfrm>
            <a:off x="3936539" y="3838707"/>
            <a:ext cx="1883849" cy="2031325"/>
          </a:xfrm>
          <a:prstGeom prst="rect">
            <a:avLst/>
          </a:prstGeom>
          <a:noFill/>
        </p:spPr>
        <p:txBody>
          <a:bodyPr wrap="none" rtlCol="0">
            <a:spAutoFit/>
          </a:bodyPr>
          <a:lstStyle/>
          <a:p>
            <a:pPr marL="285750" indent="-285750">
              <a:buFont typeface="Arial" panose="020B0604020202020204" pitchFamily="34" charset="0"/>
              <a:buChar char="•"/>
            </a:pPr>
            <a:r>
              <a:rPr lang="en-US" dirty="0"/>
              <a:t>SEIR</a:t>
            </a:r>
          </a:p>
          <a:p>
            <a:pPr marL="285750" indent="-285750">
              <a:buFont typeface="Arial" panose="020B0604020202020204" pitchFamily="34" charset="0"/>
              <a:buChar char="•"/>
            </a:pPr>
            <a:r>
              <a:rPr lang="it-IT" dirty="0"/>
              <a:t>AR</a:t>
            </a:r>
          </a:p>
          <a:p>
            <a:pPr marL="285750" indent="-285750">
              <a:buFont typeface="Arial" panose="020B0604020202020204" pitchFamily="34" charset="0"/>
              <a:buChar char="•"/>
            </a:pPr>
            <a:r>
              <a:rPr lang="it-IT" dirty="0"/>
              <a:t>MA</a:t>
            </a:r>
          </a:p>
          <a:p>
            <a:pPr marL="285750" indent="-285750">
              <a:buFont typeface="Arial" panose="020B0604020202020204" pitchFamily="34" charset="0"/>
              <a:buChar char="•"/>
            </a:pPr>
            <a:r>
              <a:rPr lang="it-IT" dirty="0"/>
              <a:t>ARIMA</a:t>
            </a:r>
          </a:p>
          <a:p>
            <a:pPr marL="285750" indent="-285750">
              <a:buFont typeface="Arial" panose="020B0604020202020204" pitchFamily="34" charset="0"/>
              <a:buChar char="•"/>
            </a:pPr>
            <a:r>
              <a:rPr lang="it-IT" dirty="0"/>
              <a:t>SARIMA</a:t>
            </a:r>
          </a:p>
          <a:p>
            <a:pPr marL="285750" indent="-285750">
              <a:buFont typeface="Arial" panose="020B0604020202020204" pitchFamily="34" charset="0"/>
              <a:buChar char="•"/>
            </a:pPr>
            <a:r>
              <a:rPr lang="it-IT" dirty="0"/>
              <a:t>auto-ARIMA</a:t>
            </a:r>
          </a:p>
          <a:p>
            <a:pPr marL="285750" indent="-285750">
              <a:buFont typeface="Arial" panose="020B0604020202020204" pitchFamily="34" charset="0"/>
              <a:buChar char="•"/>
            </a:pPr>
            <a:r>
              <a:rPr lang="it-IT" dirty="0"/>
              <a:t>auto-SARIMA</a:t>
            </a:r>
            <a:endParaRPr lang="en-US" dirty="0"/>
          </a:p>
        </p:txBody>
      </p:sp>
      <p:sp>
        <p:nvSpPr>
          <p:cNvPr id="13" name="TextBox 12">
            <a:extLst>
              <a:ext uri="{FF2B5EF4-FFF2-40B4-BE49-F238E27FC236}">
                <a16:creationId xmlns:a16="http://schemas.microsoft.com/office/drawing/2014/main" id="{EBCF6369-D9F4-46CC-B59D-6956863A2D46}"/>
              </a:ext>
            </a:extLst>
          </p:cNvPr>
          <p:cNvSpPr txBox="1"/>
          <p:nvPr/>
        </p:nvSpPr>
        <p:spPr>
          <a:xfrm>
            <a:off x="6438742" y="3825537"/>
            <a:ext cx="2024913" cy="1477328"/>
          </a:xfrm>
          <a:prstGeom prst="rect">
            <a:avLst/>
          </a:prstGeom>
          <a:noFill/>
        </p:spPr>
        <p:txBody>
          <a:bodyPr wrap="none" rtlCol="0">
            <a:spAutoFit/>
          </a:bodyPr>
          <a:lstStyle/>
          <a:p>
            <a:pPr marL="285750" indent="-285750">
              <a:buFont typeface="Arial" panose="020B0604020202020204" pitchFamily="34" charset="0"/>
              <a:buChar char="•"/>
            </a:pPr>
            <a:r>
              <a:rPr lang="en-US" dirty="0"/>
              <a:t>ITSA</a:t>
            </a:r>
          </a:p>
          <a:p>
            <a:pPr marL="285750" indent="-285750">
              <a:buFont typeface="Arial" panose="020B0604020202020204" pitchFamily="34" charset="0"/>
              <a:buChar char="•"/>
            </a:pPr>
            <a:r>
              <a:rPr lang="en-US" dirty="0"/>
              <a:t>Inference</a:t>
            </a:r>
          </a:p>
          <a:p>
            <a:pPr marL="285750" indent="-285750">
              <a:buFont typeface="Arial" panose="020B0604020202020204" pitchFamily="34" charset="0"/>
              <a:buChar char="•"/>
            </a:pPr>
            <a:r>
              <a:rPr lang="en-US" dirty="0"/>
              <a:t>Policy analysis</a:t>
            </a:r>
          </a:p>
          <a:p>
            <a:pPr marL="285750" indent="-285750">
              <a:buFont typeface="Arial" panose="020B0604020202020204" pitchFamily="34" charset="0"/>
              <a:buChar char="•"/>
            </a:pPr>
            <a:r>
              <a:rPr lang="en-US" dirty="0"/>
              <a:t>Zoom usage</a:t>
            </a:r>
          </a:p>
          <a:p>
            <a:pPr marL="285750" indent="-285750">
              <a:buFont typeface="Arial" panose="020B0604020202020204" pitchFamily="34" charset="0"/>
              <a:buChar char="•"/>
            </a:pPr>
            <a:r>
              <a:rPr lang="en-US" dirty="0"/>
              <a:t>Unemployment</a:t>
            </a:r>
          </a:p>
        </p:txBody>
      </p:sp>
      <p:sp>
        <p:nvSpPr>
          <p:cNvPr id="14" name="TextBox 13">
            <a:extLst>
              <a:ext uri="{FF2B5EF4-FFF2-40B4-BE49-F238E27FC236}">
                <a16:creationId xmlns:a16="http://schemas.microsoft.com/office/drawing/2014/main" id="{05FA297E-B9CF-4B08-8293-0F6CF08F7AA3}"/>
              </a:ext>
            </a:extLst>
          </p:cNvPr>
          <p:cNvSpPr txBox="1"/>
          <p:nvPr/>
        </p:nvSpPr>
        <p:spPr>
          <a:xfrm>
            <a:off x="8960039" y="3802650"/>
            <a:ext cx="2550698" cy="923330"/>
          </a:xfrm>
          <a:prstGeom prst="rect">
            <a:avLst/>
          </a:prstGeom>
          <a:noFill/>
        </p:spPr>
        <p:txBody>
          <a:bodyPr wrap="none" rtlCol="0">
            <a:spAutoFit/>
          </a:bodyPr>
          <a:lstStyle/>
          <a:p>
            <a:pPr marL="285750" indent="-285750">
              <a:buFont typeface="Arial" panose="020B0604020202020204" pitchFamily="34" charset="0"/>
              <a:buChar char="•"/>
            </a:pPr>
            <a:r>
              <a:rPr lang="en-US" dirty="0"/>
              <a:t>Quantitative result</a:t>
            </a:r>
          </a:p>
          <a:p>
            <a:pPr marL="285750" indent="-285750">
              <a:buFont typeface="Arial" panose="020B0604020202020204" pitchFamily="34" charset="0"/>
              <a:buChar char="•"/>
            </a:pPr>
            <a:r>
              <a:rPr lang="en-US" dirty="0"/>
              <a:t>Result to knowledge</a:t>
            </a:r>
          </a:p>
          <a:p>
            <a:pPr marL="285750" indent="-2857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4276303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图片 6">
            <a:extLst>
              <a:ext uri="{FF2B5EF4-FFF2-40B4-BE49-F238E27FC236}">
                <a16:creationId xmlns:a16="http://schemas.microsoft.com/office/drawing/2014/main" id="{2CFCE0A9-E5EE-2FEC-963E-FA0A10B62DB9}"/>
              </a:ext>
            </a:extLst>
          </p:cNvPr>
          <p:cNvPicPr>
            <a:picLocks noChangeAspect="1"/>
          </p:cNvPicPr>
          <p:nvPr/>
        </p:nvPicPr>
        <p:blipFill rotWithShape="1">
          <a:blip r:embed="rId2"/>
          <a:srcRect r="1" b="1866"/>
          <a:stretch/>
        </p:blipFill>
        <p:spPr>
          <a:xfrm>
            <a:off x="196850" y="173518"/>
            <a:ext cx="11798300" cy="6512763"/>
          </a:xfrm>
          <a:prstGeom prst="rect">
            <a:avLst/>
          </a:prstGeom>
        </p:spPr>
      </p:pic>
      <p:sp>
        <p:nvSpPr>
          <p:cNvPr id="3" name="文本框 2">
            <a:extLst>
              <a:ext uri="{FF2B5EF4-FFF2-40B4-BE49-F238E27FC236}">
                <a16:creationId xmlns:a16="http://schemas.microsoft.com/office/drawing/2014/main" id="{50546BE2-9ABC-0668-2E4C-3995B528164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CN">
              <a:cs typeface="Arial"/>
            </a:endParaRPr>
          </a:p>
        </p:txBody>
      </p:sp>
      <p:sp>
        <p:nvSpPr>
          <p:cNvPr id="5" name="文本框 4">
            <a:extLst>
              <a:ext uri="{FF2B5EF4-FFF2-40B4-BE49-F238E27FC236}">
                <a16:creationId xmlns:a16="http://schemas.microsoft.com/office/drawing/2014/main" id="{2B94F377-BF60-9151-5710-6382B663FC2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CN">
              <a:cs typeface="Arial"/>
            </a:endParaRPr>
          </a:p>
        </p:txBody>
      </p:sp>
    </p:spTree>
    <p:extLst>
      <p:ext uri="{BB962C8B-B14F-4D97-AF65-F5344CB8AC3E}">
        <p14:creationId xmlns:p14="http://schemas.microsoft.com/office/powerpoint/2010/main" val="543156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773430" y="1617980"/>
            <a:ext cx="11606530" cy="4608195"/>
          </a:xfrm>
        </p:spPr>
        <p:txBody>
          <a:bodyPr/>
          <a:lstStyle/>
          <a:p>
            <a:r>
              <a:rPr lang="en-US" altLang="zh-CN" dirty="0"/>
              <a:t>-</a:t>
            </a:r>
            <a:r>
              <a:rPr lang="zh-CN" altLang="en-US" dirty="0"/>
              <a:t> </a:t>
            </a:r>
            <a:r>
              <a:rPr lang="en-US" altLang="zh-CN" dirty="0"/>
              <a:t>L</a:t>
            </a:r>
            <a:r>
              <a:rPr lang="zh-CN" altLang="en-US" dirty="0"/>
              <a:t>inear parametric model structure prediction approach</a:t>
            </a:r>
          </a:p>
          <a:p>
            <a:r>
              <a:rPr lang="zh-CN" altLang="en-US" dirty="0"/>
              <a:t>  </a:t>
            </a:r>
            <a:r>
              <a:rPr lang="en-US" altLang="zh-CN" dirty="0"/>
              <a:t>- </a:t>
            </a:r>
            <a:r>
              <a:rPr lang="zh-CN" altLang="en-US" dirty="0"/>
              <a:t>Autoregressive AR</a:t>
            </a:r>
            <a:r>
              <a:rPr lang="en-US" altLang="zh-CN" dirty="0"/>
              <a:t>(p</a:t>
            </a:r>
            <a:r>
              <a:rPr lang="zh-CN" altLang="en-US" dirty="0"/>
              <a:t>) </a:t>
            </a:r>
          </a:p>
          <a:p>
            <a:r>
              <a:rPr lang="zh-CN" altLang="en-US" dirty="0"/>
              <a:t> </a:t>
            </a:r>
          </a:p>
          <a:p>
            <a:r>
              <a:rPr lang="en-US" altLang="zh-CN" dirty="0"/>
              <a:t>  - M</a:t>
            </a:r>
            <a:r>
              <a:rPr lang="zh-CN" altLang="en-US" dirty="0"/>
              <a:t>oving </a:t>
            </a:r>
            <a:r>
              <a:rPr lang="en-US" altLang="zh-CN" dirty="0"/>
              <a:t>A</a:t>
            </a:r>
            <a:r>
              <a:rPr lang="zh-CN" altLang="en-US" dirty="0"/>
              <a:t>verage MA</a:t>
            </a:r>
            <a:r>
              <a:rPr lang="en-US" altLang="zh-CN" dirty="0"/>
              <a:t>(q)</a:t>
            </a:r>
            <a:r>
              <a:rPr lang="zh-CN" altLang="en-US" dirty="0"/>
              <a:t> </a:t>
            </a:r>
          </a:p>
          <a:p>
            <a:endParaRPr lang="zh-CN" altLang="en-US" dirty="0"/>
          </a:p>
          <a:p>
            <a:r>
              <a:rPr lang="en-US" altLang="zh-CN" dirty="0"/>
              <a:t>  - Non-seasonal A</a:t>
            </a:r>
            <a:r>
              <a:rPr lang="zh-CN" altLang="en-US" dirty="0"/>
              <a:t>utoregressive Integrated Moving Average ARIMA</a:t>
            </a:r>
            <a:r>
              <a:rPr lang="en-US" altLang="zh-CN" dirty="0"/>
              <a:t>(</a:t>
            </a:r>
            <a:r>
              <a:rPr lang="en-US" altLang="zh-CN" dirty="0" err="1"/>
              <a:t>p,d,q</a:t>
            </a:r>
            <a:r>
              <a:rPr lang="en-US" altLang="zh-CN" dirty="0"/>
              <a:t>)</a:t>
            </a:r>
          </a:p>
          <a:p>
            <a:endParaRPr lang="en-US" altLang="zh-CN" dirty="0"/>
          </a:p>
          <a:p>
            <a:r>
              <a:rPr lang="en-US" altLang="zh-CN" dirty="0">
                <a:sym typeface="+mn-ea"/>
              </a:rPr>
              <a:t>  - Seasonal A</a:t>
            </a:r>
            <a:r>
              <a:rPr lang="zh-CN" altLang="en-US" dirty="0">
                <a:sym typeface="+mn-ea"/>
              </a:rPr>
              <a:t>utoregressive Integrated Moving Average </a:t>
            </a:r>
            <a:r>
              <a:rPr lang="en-US" altLang="zh-CN" dirty="0">
                <a:sym typeface="+mn-ea"/>
              </a:rPr>
              <a:t>S</a:t>
            </a:r>
            <a:r>
              <a:rPr lang="zh-CN" altLang="en-US" dirty="0">
                <a:sym typeface="+mn-ea"/>
              </a:rPr>
              <a:t>ARIMA</a:t>
            </a:r>
            <a:r>
              <a:rPr lang="en-US" altLang="zh-CN" dirty="0">
                <a:sym typeface="+mn-ea"/>
              </a:rPr>
              <a:t>(</a:t>
            </a:r>
            <a:r>
              <a:rPr lang="en-US" altLang="zh-CN" dirty="0" err="1">
                <a:sym typeface="+mn-ea"/>
              </a:rPr>
              <a:t>p,d,q</a:t>
            </a:r>
            <a:r>
              <a:rPr lang="en-US" altLang="zh-CN" dirty="0">
                <a:sym typeface="+mn-ea"/>
              </a:rPr>
              <a:t>)(P,D,Q)m</a:t>
            </a:r>
          </a:p>
          <a:p>
            <a:r>
              <a:rPr lang="en-US" altLang="zh-CN" dirty="0"/>
              <a:t>                        </a:t>
            </a:r>
            <a:r>
              <a:rPr lang="en-US" altLang="zh-CN" dirty="0">
                <a:sym typeface="+mn-ea"/>
              </a:rPr>
              <a:t> involve backshifts of the seasonal period</a:t>
            </a:r>
            <a:endParaRPr lang="en-US" altLang="zh-CN" dirty="0"/>
          </a:p>
        </p:txBody>
      </p:sp>
      <p:sp>
        <p:nvSpPr>
          <p:cNvPr id="4" name="标题 3"/>
          <p:cNvSpPr>
            <a:spLocks noGrp="1"/>
          </p:cNvSpPr>
          <p:nvPr>
            <p:ph type="title"/>
          </p:nvPr>
        </p:nvSpPr>
        <p:spPr>
          <a:xfrm>
            <a:off x="608400" y="623640"/>
            <a:ext cx="10969200" cy="705600"/>
          </a:xfrm>
        </p:spPr>
        <p:txBody>
          <a:bodyPr/>
          <a:lstStyle/>
          <a:p>
            <a:r>
              <a:rPr lang="zh-CN" altLang="en-US" dirty="0"/>
              <a:t>Models description</a:t>
            </a:r>
          </a:p>
        </p:txBody>
      </p:sp>
      <p:pic>
        <p:nvPicPr>
          <p:cNvPr id="8" name="图片 7"/>
          <p:cNvPicPr>
            <a:picLocks noChangeAspect="1"/>
          </p:cNvPicPr>
          <p:nvPr/>
        </p:nvPicPr>
        <p:blipFill>
          <a:blip r:embed="rId3"/>
          <a:stretch>
            <a:fillRect/>
          </a:stretch>
        </p:blipFill>
        <p:spPr>
          <a:xfrm>
            <a:off x="2499995" y="2477770"/>
            <a:ext cx="5194935" cy="472440"/>
          </a:xfrm>
          <a:prstGeom prst="rect">
            <a:avLst/>
          </a:prstGeom>
        </p:spPr>
      </p:pic>
      <p:pic>
        <p:nvPicPr>
          <p:cNvPr id="9" name="图片 8"/>
          <p:cNvPicPr>
            <a:picLocks noChangeAspect="1"/>
          </p:cNvPicPr>
          <p:nvPr/>
        </p:nvPicPr>
        <p:blipFill>
          <a:blip r:embed="rId4"/>
          <a:stretch>
            <a:fillRect/>
          </a:stretch>
        </p:blipFill>
        <p:spPr>
          <a:xfrm>
            <a:off x="2337435" y="3353435"/>
            <a:ext cx="5262245" cy="437515"/>
          </a:xfrm>
          <a:prstGeom prst="rect">
            <a:avLst/>
          </a:prstGeom>
        </p:spPr>
      </p:pic>
      <p:pic>
        <p:nvPicPr>
          <p:cNvPr id="10" name="图片 9"/>
          <p:cNvPicPr>
            <a:picLocks noChangeAspect="1"/>
          </p:cNvPicPr>
          <p:nvPr/>
        </p:nvPicPr>
        <p:blipFill>
          <a:blip r:embed="rId5"/>
          <a:stretch>
            <a:fillRect/>
          </a:stretch>
        </p:blipFill>
        <p:spPr>
          <a:xfrm>
            <a:off x="2499995" y="4329430"/>
            <a:ext cx="6871335" cy="469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758190" y="1555115"/>
            <a:ext cx="10819130" cy="4608195"/>
          </a:xfrm>
        </p:spPr>
        <p:txBody>
          <a:bodyPr/>
          <a:lstStyle/>
          <a:p>
            <a:r>
              <a:rPr lang="en-US" altLang="zh-CN"/>
              <a:t>-John Hopkins Coronavirus resource center</a:t>
            </a:r>
          </a:p>
          <a:p>
            <a:r>
              <a:rPr lang="en-US" altLang="zh-CN"/>
              <a:t>-Nov 29th 2021,first suspected case of omicron </a:t>
            </a:r>
          </a:p>
          <a:p>
            <a:r>
              <a:rPr lang="en-US" altLang="zh-CN"/>
              <a:t>variant of COVID-19 dected in Switzerland</a:t>
            </a:r>
          </a:p>
          <a:p>
            <a:r>
              <a:rPr lang="en-US" altLang="zh-CN"/>
              <a:t>-Since the test center is closed on weekend,</a:t>
            </a:r>
          </a:p>
          <a:p>
            <a:r>
              <a:rPr lang="en-US" altLang="zh-CN"/>
              <a:t>basically the confirmed case does not change,</a:t>
            </a:r>
          </a:p>
          <a:p>
            <a:r>
              <a:rPr lang="en-US" altLang="zh-CN"/>
              <a:t>we drop the data on weekend</a:t>
            </a:r>
          </a:p>
          <a:p>
            <a:r>
              <a:rPr lang="en-US" altLang="zh-CN"/>
              <a:t>-Increase in the number of confirmed cases relative to the previous day (take the difference in </a:t>
            </a:r>
          </a:p>
          <a:p>
            <a:r>
              <a:rPr lang="en-US" altLang="zh-CN"/>
              <a:t>cumulative confirmed cased btw two consecutive days)</a:t>
            </a:r>
            <a:endParaRPr lang="zh-CN" altLang="en-US"/>
          </a:p>
        </p:txBody>
      </p:sp>
      <p:sp>
        <p:nvSpPr>
          <p:cNvPr id="4" name="标题 3"/>
          <p:cNvSpPr>
            <a:spLocks noGrp="1"/>
          </p:cNvSpPr>
          <p:nvPr>
            <p:ph type="title"/>
          </p:nvPr>
        </p:nvSpPr>
        <p:spPr>
          <a:xfrm>
            <a:off x="608400" y="608400"/>
            <a:ext cx="10969200" cy="705600"/>
          </a:xfrm>
        </p:spPr>
        <p:txBody>
          <a:bodyPr/>
          <a:lstStyle/>
          <a:p>
            <a:r>
              <a:rPr lang="zh-CN" altLang="en-US" dirty="0"/>
              <a:t>Data description</a:t>
            </a:r>
          </a:p>
        </p:txBody>
      </p:sp>
      <p:pic>
        <p:nvPicPr>
          <p:cNvPr id="8" name="图片 7"/>
          <p:cNvPicPr>
            <a:picLocks noChangeAspect="1"/>
          </p:cNvPicPr>
          <p:nvPr/>
        </p:nvPicPr>
        <p:blipFill>
          <a:blip r:embed="rId3"/>
          <a:stretch>
            <a:fillRect/>
          </a:stretch>
        </p:blipFill>
        <p:spPr>
          <a:xfrm>
            <a:off x="6195060" y="942340"/>
            <a:ext cx="5777865" cy="33572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758190" y="1555115"/>
            <a:ext cx="10819130" cy="4608195"/>
          </a:xfrm>
        </p:spPr>
        <p:txBody>
          <a:bodyPr/>
          <a:lstStyle/>
          <a:p>
            <a:r>
              <a:rPr lang="en-US" altLang="zh-CN">
                <a:sym typeface="+mn-ea"/>
              </a:rPr>
              <a:t>-Autocorrelation plot</a:t>
            </a:r>
          </a:p>
          <a:p>
            <a:r>
              <a:rPr lang="en-US" altLang="zh-CN">
                <a:sym typeface="+mn-ea"/>
              </a:rPr>
              <a:t>-Test for stationarity </a:t>
            </a:r>
            <a:endParaRPr lang="en-US" altLang="zh-CN"/>
          </a:p>
          <a:p>
            <a:r>
              <a:rPr lang="en-US" altLang="zh-CN">
                <a:sym typeface="+mn-ea"/>
              </a:rPr>
              <a:t>	 Augmented Dickey–Fuller (ADF) test</a:t>
            </a:r>
            <a:endParaRPr lang="en-US" altLang="zh-CN"/>
          </a:p>
          <a:p>
            <a:r>
              <a:rPr lang="en-US" altLang="zh-CN">
                <a:sym typeface="+mn-ea"/>
              </a:rPr>
              <a:t>    H0:the time series is non-stationary</a:t>
            </a:r>
          </a:p>
          <a:p>
            <a:endParaRPr lang="en-US" altLang="zh-CN"/>
          </a:p>
        </p:txBody>
      </p:sp>
      <p:sp>
        <p:nvSpPr>
          <p:cNvPr id="4" name="标题 3"/>
          <p:cNvSpPr>
            <a:spLocks noGrp="1"/>
          </p:cNvSpPr>
          <p:nvPr>
            <p:ph type="title"/>
          </p:nvPr>
        </p:nvSpPr>
        <p:spPr>
          <a:xfrm>
            <a:off x="608400" y="608400"/>
            <a:ext cx="10969200" cy="705600"/>
          </a:xfrm>
        </p:spPr>
        <p:txBody>
          <a:bodyPr/>
          <a:lstStyle/>
          <a:p>
            <a:r>
              <a:rPr lang="zh-CN" altLang="en-US" dirty="0"/>
              <a:t>Data description</a:t>
            </a:r>
          </a:p>
        </p:txBody>
      </p:sp>
      <p:pic>
        <p:nvPicPr>
          <p:cNvPr id="7" name="图片 6"/>
          <p:cNvPicPr>
            <a:picLocks noChangeAspect="1"/>
          </p:cNvPicPr>
          <p:nvPr/>
        </p:nvPicPr>
        <p:blipFill>
          <a:blip r:embed="rId3"/>
          <a:stretch>
            <a:fillRect/>
          </a:stretch>
        </p:blipFill>
        <p:spPr>
          <a:xfrm>
            <a:off x="1087755" y="3699510"/>
            <a:ext cx="4753610" cy="2369820"/>
          </a:xfrm>
          <a:prstGeom prst="rect">
            <a:avLst/>
          </a:prstGeom>
        </p:spPr>
      </p:pic>
      <p:pic>
        <p:nvPicPr>
          <p:cNvPr id="2" name="图片 1"/>
          <p:cNvPicPr>
            <a:picLocks noChangeAspect="1"/>
          </p:cNvPicPr>
          <p:nvPr/>
        </p:nvPicPr>
        <p:blipFill>
          <a:blip r:embed="rId4"/>
          <a:stretch>
            <a:fillRect/>
          </a:stretch>
        </p:blipFill>
        <p:spPr>
          <a:xfrm>
            <a:off x="6605905" y="3871595"/>
            <a:ext cx="5077460" cy="20256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91915" y="1292945"/>
            <a:ext cx="5227200" cy="4608000"/>
          </a:xfrm>
        </p:spPr>
        <p:txBody>
          <a:bodyPr/>
          <a:lstStyle/>
          <a:p>
            <a:r>
              <a:rPr lang="en-US" altLang="zh-CN"/>
              <a:t>-Seasonal?</a:t>
            </a:r>
          </a:p>
        </p:txBody>
      </p:sp>
      <p:sp>
        <p:nvSpPr>
          <p:cNvPr id="4" name="标题 3"/>
          <p:cNvSpPr>
            <a:spLocks noGrp="1"/>
          </p:cNvSpPr>
          <p:nvPr>
            <p:ph type="title"/>
          </p:nvPr>
        </p:nvSpPr>
        <p:spPr/>
        <p:txBody>
          <a:bodyPr>
            <a:normAutofit/>
          </a:bodyPr>
          <a:lstStyle/>
          <a:p>
            <a:r>
              <a:rPr lang="en-US" altLang="zh-CN" dirty="0">
                <a:sym typeface="+mn-ea"/>
              </a:rPr>
              <a:t>Data description</a:t>
            </a:r>
            <a:endParaRPr lang="zh-CN" altLang="en-US" dirty="0"/>
          </a:p>
        </p:txBody>
      </p:sp>
      <p:pic>
        <p:nvPicPr>
          <p:cNvPr id="5" name="图片占位符 4"/>
          <p:cNvPicPr>
            <a:picLocks noGrp="1" noChangeAspect="1"/>
          </p:cNvPicPr>
          <p:nvPr>
            <p:ph type="pic" idx="1"/>
          </p:nvPr>
        </p:nvPicPr>
        <p:blipFill>
          <a:blip r:embed="rId3"/>
          <a:stretch>
            <a:fillRect/>
          </a:stretch>
        </p:blipFill>
        <p:spPr>
          <a:xfrm>
            <a:off x="608330" y="2255520"/>
            <a:ext cx="5233035" cy="2690495"/>
          </a:xfrm>
          <a:prstGeom prst="rect">
            <a:avLst/>
          </a:prstGeom>
        </p:spPr>
      </p:pic>
      <p:pic>
        <p:nvPicPr>
          <p:cNvPr id="6" name="图片 5"/>
          <p:cNvPicPr>
            <a:picLocks noChangeAspect="1"/>
          </p:cNvPicPr>
          <p:nvPr/>
        </p:nvPicPr>
        <p:blipFill>
          <a:blip r:embed="rId4"/>
          <a:stretch>
            <a:fillRect/>
          </a:stretch>
        </p:blipFill>
        <p:spPr>
          <a:xfrm>
            <a:off x="5744210" y="2248535"/>
            <a:ext cx="5833110" cy="26974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08330" y="1555115"/>
            <a:ext cx="10968990" cy="4608195"/>
          </a:xfrm>
        </p:spPr>
        <p:txBody>
          <a:bodyPr/>
          <a:lstStyle/>
          <a:p>
            <a:r>
              <a:rPr lang="en-US" altLang="zh-CN"/>
              <a:t>-ACF (autocorrelation function)	 </a:t>
            </a:r>
          </a:p>
          <a:p>
            <a:r>
              <a:rPr lang="en-US" altLang="zh-CN">
                <a:sym typeface="+mn-ea"/>
              </a:rPr>
              <a:t>-PACF (partial autocoorelation function)</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标题 3"/>
          <p:cNvSpPr>
            <a:spLocks noGrp="1"/>
          </p:cNvSpPr>
          <p:nvPr>
            <p:ph type="title"/>
          </p:nvPr>
        </p:nvSpPr>
        <p:spPr/>
        <p:txBody>
          <a:bodyPr/>
          <a:lstStyle/>
          <a:p>
            <a:r>
              <a:rPr lang="zh-CN" altLang="en-US" dirty="0"/>
              <a:t>Parameters estimation</a:t>
            </a:r>
          </a:p>
        </p:txBody>
      </p:sp>
      <p:pic>
        <p:nvPicPr>
          <p:cNvPr id="5" name="图片 4"/>
          <p:cNvPicPr>
            <a:picLocks noChangeAspect="1"/>
          </p:cNvPicPr>
          <p:nvPr/>
        </p:nvPicPr>
        <p:blipFill>
          <a:blip r:embed="rId3"/>
          <a:stretch>
            <a:fillRect/>
          </a:stretch>
        </p:blipFill>
        <p:spPr>
          <a:xfrm>
            <a:off x="427990" y="2625725"/>
            <a:ext cx="11336655" cy="28905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11505" y="1313815"/>
            <a:ext cx="10968990" cy="4608195"/>
          </a:xfrm>
        </p:spPr>
        <p:txBody>
          <a:bodyPr/>
          <a:lstStyle/>
          <a:p>
            <a:r>
              <a:rPr lang="en-US" altLang="zh-CN" dirty="0"/>
              <a:t>-</a:t>
            </a:r>
            <a:r>
              <a:rPr lang="en-US" altLang="zh-CN" dirty="0" err="1"/>
              <a:t>Auto-arima:lowest</a:t>
            </a:r>
            <a:r>
              <a:rPr lang="en-US" altLang="zh-CN" dirty="0"/>
              <a:t> AIC </a:t>
            </a:r>
          </a:p>
          <a:p>
            <a:r>
              <a:rPr lang="en-US" altLang="zh-CN" dirty="0"/>
              <a:t>-Uncorrelated &amp; normally distributed residuals</a:t>
            </a:r>
          </a:p>
          <a:p>
            <a:endParaRPr lang="en-US" altLang="zh-CN" dirty="0"/>
          </a:p>
          <a:p>
            <a:r>
              <a:rPr lang="en-US" altLang="zh-CN" dirty="0"/>
              <a:t>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标题 3"/>
          <p:cNvSpPr>
            <a:spLocks noGrp="1"/>
          </p:cNvSpPr>
          <p:nvPr>
            <p:ph type="title"/>
          </p:nvPr>
        </p:nvSpPr>
        <p:spPr/>
        <p:txBody>
          <a:bodyPr/>
          <a:lstStyle/>
          <a:p>
            <a:r>
              <a:rPr lang="zh-CN" altLang="en-US" dirty="0"/>
              <a:t>Parameters estimation</a:t>
            </a:r>
          </a:p>
        </p:txBody>
      </p:sp>
      <p:pic>
        <p:nvPicPr>
          <p:cNvPr id="2" name="图片 1"/>
          <p:cNvPicPr>
            <a:picLocks noChangeAspect="1"/>
          </p:cNvPicPr>
          <p:nvPr/>
        </p:nvPicPr>
        <p:blipFill>
          <a:blip r:embed="rId3"/>
          <a:stretch>
            <a:fillRect/>
          </a:stretch>
        </p:blipFill>
        <p:spPr>
          <a:xfrm>
            <a:off x="7007225" y="1125220"/>
            <a:ext cx="4234180" cy="4608195"/>
          </a:xfrm>
          <a:prstGeom prst="rect">
            <a:avLst/>
          </a:prstGeom>
        </p:spPr>
      </p:pic>
      <p:pic>
        <p:nvPicPr>
          <p:cNvPr id="5" name="图片 4"/>
          <p:cNvPicPr>
            <a:picLocks noChangeAspect="1"/>
          </p:cNvPicPr>
          <p:nvPr/>
        </p:nvPicPr>
        <p:blipFill>
          <a:blip r:embed="rId4"/>
          <a:stretch>
            <a:fillRect/>
          </a:stretch>
        </p:blipFill>
        <p:spPr>
          <a:xfrm>
            <a:off x="243840" y="2592070"/>
            <a:ext cx="6763385" cy="10839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965080" y="1555200"/>
            <a:ext cx="5227200" cy="4608000"/>
          </a:xfrm>
        </p:spPr>
        <p:txBody>
          <a:bodyPr/>
          <a:lstStyle/>
          <a:p>
            <a:endParaRPr lang="zh-CN" altLang="en-US"/>
          </a:p>
        </p:txBody>
      </p:sp>
      <p:sp>
        <p:nvSpPr>
          <p:cNvPr id="4" name="标题 3"/>
          <p:cNvSpPr>
            <a:spLocks noGrp="1"/>
          </p:cNvSpPr>
          <p:nvPr>
            <p:ph type="title"/>
          </p:nvPr>
        </p:nvSpPr>
        <p:spPr>
          <a:xfrm>
            <a:off x="436315" y="570935"/>
            <a:ext cx="10969200" cy="705600"/>
          </a:xfrm>
        </p:spPr>
        <p:txBody>
          <a:bodyPr>
            <a:normAutofit fontScale="90000"/>
          </a:bodyPr>
          <a:lstStyle/>
          <a:p>
            <a:r>
              <a:rPr lang="zh-CN" altLang="en-US" b="0" dirty="0">
                <a:latin typeface="Times New Roman Regular" panose="02020603050405020304" charset="0"/>
                <a:cs typeface="Times New Roman Regular" panose="02020603050405020304" charset="0"/>
              </a:rPr>
              <a:t>Models performance measures</a:t>
            </a:r>
            <a:br>
              <a:rPr lang="zh-CN" altLang="en-US" b="0" dirty="0">
                <a:latin typeface="Times New Roman Regular" panose="02020603050405020304" charset="0"/>
                <a:cs typeface="Times New Roman Regular" panose="02020603050405020304" charset="0"/>
              </a:rPr>
            </a:br>
            <a:r>
              <a:rPr lang="en-US" altLang="zh-CN" sz="2000" b="0" dirty="0">
                <a:latin typeface="Times New Roman Regular" panose="02020603050405020304" charset="0"/>
                <a:cs typeface="Times New Roman Regular" panose="02020603050405020304" charset="0"/>
              </a:rPr>
              <a:t>-daily confirmed cases</a:t>
            </a:r>
          </a:p>
        </p:txBody>
      </p:sp>
      <p:pic>
        <p:nvPicPr>
          <p:cNvPr id="9" name="图片占位符 8"/>
          <p:cNvPicPr>
            <a:picLocks noGrp="1" noChangeAspect="1"/>
          </p:cNvPicPr>
          <p:nvPr>
            <p:ph type="pic" idx="1"/>
          </p:nvPr>
        </p:nvPicPr>
        <p:blipFill>
          <a:blip r:embed="rId2"/>
          <a:stretch>
            <a:fillRect/>
          </a:stretch>
        </p:blipFill>
        <p:spPr>
          <a:xfrm>
            <a:off x="436245" y="1734185"/>
            <a:ext cx="6363970" cy="4608830"/>
          </a:xfrm>
          <a:prstGeom prst="rect">
            <a:avLst/>
          </a:prstGeom>
        </p:spPr>
      </p:pic>
      <p:pic>
        <p:nvPicPr>
          <p:cNvPr id="11" name="图片 10"/>
          <p:cNvPicPr>
            <a:picLocks noChangeAspect="1"/>
          </p:cNvPicPr>
          <p:nvPr/>
        </p:nvPicPr>
        <p:blipFill>
          <a:blip r:embed="rId3"/>
          <a:stretch>
            <a:fillRect/>
          </a:stretch>
        </p:blipFill>
        <p:spPr>
          <a:xfrm>
            <a:off x="6638290" y="1925955"/>
            <a:ext cx="3888740" cy="15074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2"/>
          </p:nvPr>
        </p:nvSpPr>
        <p:spPr>
          <a:xfrm>
            <a:off x="6298565" y="3677920"/>
            <a:ext cx="4917440" cy="2164080"/>
          </a:xfrm>
        </p:spPr>
        <p:txBody>
          <a:bodyPr/>
          <a:lstStyle/>
          <a:p>
            <a:endParaRPr lang="zh-CN" altLang="en-US"/>
          </a:p>
        </p:txBody>
      </p:sp>
      <p:sp>
        <p:nvSpPr>
          <p:cNvPr id="4" name="标题 3"/>
          <p:cNvSpPr>
            <a:spLocks noGrp="1"/>
          </p:cNvSpPr>
          <p:nvPr>
            <p:ph type="title"/>
          </p:nvPr>
        </p:nvSpPr>
        <p:spPr/>
        <p:txBody>
          <a:bodyPr>
            <a:normAutofit fontScale="90000"/>
          </a:bodyPr>
          <a:lstStyle/>
          <a:p>
            <a:r>
              <a:rPr lang="zh-CN" altLang="en-US" b="0" dirty="0">
                <a:latin typeface="Times New Roman" panose="02020603050405020304" charset="0"/>
                <a:cs typeface="Times New Roman" panose="02020603050405020304" charset="0"/>
                <a:sym typeface="+mn-ea"/>
              </a:rPr>
              <a:t>Models performance measures</a:t>
            </a:r>
            <a:br>
              <a:rPr lang="zh-CN" altLang="en-US" b="0" dirty="0">
                <a:latin typeface="Times New Roman" panose="02020603050405020304" charset="0"/>
                <a:cs typeface="Times New Roman" panose="02020603050405020304" charset="0"/>
                <a:sym typeface="+mn-ea"/>
              </a:rPr>
            </a:br>
            <a:r>
              <a:rPr lang="en-US" altLang="zh-CN" sz="2000" b="0" dirty="0">
                <a:latin typeface="Times New Roman" panose="02020603050405020304" charset="0"/>
                <a:cs typeface="Times New Roman" panose="02020603050405020304" charset="0"/>
                <a:sym typeface="+mn-ea"/>
              </a:rPr>
              <a:t>-cumulative confirmed cases</a:t>
            </a:r>
            <a:endParaRPr lang="zh-CN" altLang="en-US" sz="2000" b="0" dirty="0">
              <a:latin typeface="Times New Roman" panose="02020603050405020304" charset="0"/>
              <a:cs typeface="Times New Roman" panose="02020603050405020304" charset="0"/>
            </a:endParaRPr>
          </a:p>
        </p:txBody>
      </p:sp>
      <p:pic>
        <p:nvPicPr>
          <p:cNvPr id="13" name="图片占位符 12"/>
          <p:cNvPicPr>
            <a:picLocks noGrp="1" noChangeAspect="1"/>
          </p:cNvPicPr>
          <p:nvPr>
            <p:ph type="pic" idx="1"/>
          </p:nvPr>
        </p:nvPicPr>
        <p:blipFill>
          <a:blip r:embed="rId3"/>
          <a:stretch>
            <a:fillRect/>
          </a:stretch>
        </p:blipFill>
        <p:spPr>
          <a:xfrm>
            <a:off x="325120" y="1914525"/>
            <a:ext cx="5694680" cy="4695190"/>
          </a:xfrm>
          <a:prstGeom prst="rect">
            <a:avLst/>
          </a:prstGeom>
        </p:spPr>
      </p:pic>
      <p:pic>
        <p:nvPicPr>
          <p:cNvPr id="15" name="图片 14"/>
          <p:cNvPicPr>
            <a:picLocks noChangeAspect="1"/>
          </p:cNvPicPr>
          <p:nvPr/>
        </p:nvPicPr>
        <p:blipFill>
          <a:blip r:embed="rId4"/>
          <a:stretch>
            <a:fillRect/>
          </a:stretch>
        </p:blipFill>
        <p:spPr>
          <a:xfrm>
            <a:off x="6214110" y="2107565"/>
            <a:ext cx="4051935" cy="15703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862012" y="2012937"/>
            <a:ext cx="10728325" cy="3960000"/>
          </a:xfrm>
        </p:spPr>
        <p:txBody>
          <a:bodyPr>
            <a:normAutofit fontScale="77500" lnSpcReduction="20000"/>
          </a:bodyPr>
          <a:lstStyle/>
          <a:p>
            <a:r>
              <a:rPr lang="en-US" altLang="zh-CN" dirty="0"/>
              <a:t>References</a:t>
            </a:r>
          </a:p>
          <a:p>
            <a:r>
              <a:rPr lang="en-US" altLang="de-CH" dirty="0"/>
              <a:t>1.</a:t>
            </a:r>
            <a:r>
              <a:rPr lang="de-CH" dirty="0"/>
              <a:t>Alzahrani, S. I., Aljamaan, I. A., &amp; Al-Fakih, E. A. (2020). Forecasting the spread of the COVID-19 pandemic in Saudi Arabia using ARIMA prediction model under current public health interventions. Journal of infection and public health, 13(7), 914–919. https://doi.org/10.1016/j.jiph.2020.06.001</a:t>
            </a:r>
          </a:p>
          <a:p>
            <a:r>
              <a:rPr lang="en-US" altLang="de-CH" dirty="0"/>
              <a:t>2.Singh R, Rani M, </a:t>
            </a:r>
            <a:r>
              <a:rPr lang="en-US" altLang="de-CH" dirty="0" err="1"/>
              <a:t>Bhagavathula</a:t>
            </a:r>
            <a:r>
              <a:rPr lang="en-US" altLang="de-CH" dirty="0"/>
              <a:t> A, Sah R, Rodriguez-Morales A, </a:t>
            </a:r>
            <a:r>
              <a:rPr lang="en-US" altLang="de-CH" dirty="0" err="1"/>
              <a:t>Kalita</a:t>
            </a:r>
            <a:r>
              <a:rPr lang="en-US" altLang="de-CH" dirty="0"/>
              <a:t> H, Nanda C, Sharma S, Sharma Y, </a:t>
            </a:r>
            <a:r>
              <a:rPr lang="en-US" altLang="de-CH" dirty="0" err="1"/>
              <a:t>Rabaan</a:t>
            </a:r>
            <a:r>
              <a:rPr lang="en-US" altLang="de-CH" dirty="0"/>
              <a:t> A, </a:t>
            </a:r>
            <a:r>
              <a:rPr lang="en-US" altLang="de-CH" dirty="0" err="1"/>
              <a:t>Rahmani</a:t>
            </a:r>
            <a:r>
              <a:rPr lang="en-US" altLang="de-CH" dirty="0"/>
              <a:t> J, Kumar P Prediction of the COVID-19 Pandemic for the Top 15 Affected Countries: Advanced Autoregressive Integrated Moving Average (ARIMA) Model JMIR Public Health </a:t>
            </a:r>
            <a:r>
              <a:rPr lang="en-US" altLang="de-CH" dirty="0" err="1"/>
              <a:t>Surveill</a:t>
            </a:r>
            <a:r>
              <a:rPr lang="en-US" altLang="de-CH" dirty="0"/>
              <a:t> 2020;6(2):e19115 URL: https://publichealth.jmir.org/2020/2/e19115</a:t>
            </a:r>
          </a:p>
          <a:p>
            <a:r>
              <a:rPr lang="en-US" altLang="de-CH" dirty="0"/>
              <a:t>3.https://www.swissinfo.ch/eng/first-suspected-case-of-omicron-variant-detected-in-switzerland/47149218</a:t>
            </a:r>
          </a:p>
          <a:p>
            <a:r>
              <a:rPr lang="en-US" altLang="de-CH" dirty="0"/>
              <a:t>4Forecasting the dynamics of COVID-19 Pandemic in Top 15 countries in April 2020: ARIMA Model with Machine Learning </a:t>
            </a:r>
            <a:r>
              <a:rPr lang="en-US" altLang="de-CH" dirty="0" err="1"/>
              <a:t>Approah,Pavan</a:t>
            </a:r>
            <a:r>
              <a:rPr lang="en-US" altLang="de-CH" dirty="0"/>
              <a:t> Kumar, </a:t>
            </a:r>
            <a:r>
              <a:rPr lang="en-US" altLang="de-CH" dirty="0" err="1"/>
              <a:t>Himangshu</a:t>
            </a:r>
            <a:r>
              <a:rPr lang="en-US" altLang="de-CH" dirty="0"/>
              <a:t> </a:t>
            </a:r>
            <a:r>
              <a:rPr lang="en-US" altLang="de-CH" dirty="0" err="1"/>
              <a:t>Kalita</a:t>
            </a:r>
            <a:r>
              <a:rPr lang="en-US" altLang="de-CH" dirty="0"/>
              <a:t>, </a:t>
            </a:r>
            <a:r>
              <a:rPr lang="en-US" altLang="de-CH" dirty="0" err="1"/>
              <a:t>Shashikanta</a:t>
            </a:r>
            <a:r>
              <a:rPr lang="en-US" altLang="de-CH" dirty="0"/>
              <a:t> </a:t>
            </a:r>
            <a:r>
              <a:rPr lang="en-US" altLang="de-CH" dirty="0" err="1"/>
              <a:t>Patairiya,eYagya</a:t>
            </a:r>
            <a:r>
              <a:rPr lang="en-US" altLang="de-CH" dirty="0"/>
              <a:t> </a:t>
            </a:r>
            <a:r>
              <a:rPr lang="en-US" altLang="de-CH" dirty="0" err="1"/>
              <a:t>Datt</a:t>
            </a:r>
            <a:r>
              <a:rPr lang="en-US" altLang="de-CH" dirty="0"/>
              <a:t> Sharma, Chintan Nanda, </a:t>
            </a:r>
            <a:r>
              <a:rPr lang="en-US" altLang="de-CH" dirty="0" err="1"/>
              <a:t>Meenu</a:t>
            </a:r>
            <a:r>
              <a:rPr lang="en-US" altLang="de-CH" dirty="0"/>
              <a:t> Rani, Jamal </a:t>
            </a:r>
            <a:r>
              <a:rPr lang="en-US" altLang="de-CH" dirty="0" err="1"/>
              <a:t>Rahmani</a:t>
            </a:r>
            <a:r>
              <a:rPr lang="en-US" altLang="de-CH" dirty="0"/>
              <a:t>,  Akshaya Srikanth </a:t>
            </a:r>
            <a:r>
              <a:rPr lang="en-US" altLang="de-CH" dirty="0" err="1"/>
              <a:t>Bhagavathula</a:t>
            </a:r>
            <a:r>
              <a:rPr lang="en-US" altLang="de-CH" dirty="0"/>
              <a:t> </a:t>
            </a:r>
            <a:r>
              <a:rPr lang="en-US" altLang="de-CH" dirty="0" err="1"/>
              <a:t>doi:https</a:t>
            </a:r>
            <a:r>
              <a:rPr lang="en-US" altLang="de-CH" dirty="0"/>
              <a:t>://doi.org/10.1101/2020.03.30.200462274.</a:t>
            </a:r>
          </a:p>
        </p:txBody>
      </p:sp>
      <p:sp>
        <p:nvSpPr>
          <p:cNvPr id="2" name="Bildplatzhalter 1"/>
          <p:cNvSpPr>
            <a:spLocks noGrp="1"/>
          </p:cNvSpPr>
          <p:nvPr>
            <p:ph type="pic" sz="quarter" idx="12"/>
          </p:nvPr>
        </p:nvSpPr>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draußen, Natur, Schnee, Wasser enthält.&#10;&#10;Automatisch generierte Beschreibu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9" r="269"/>
          <a:stretch>
            <a:fillRect/>
          </a:stretch>
        </p:blipFill>
        <p:spPr/>
      </p:pic>
      <p:sp>
        <p:nvSpPr>
          <p:cNvPr id="3" name="Titel 2"/>
          <p:cNvSpPr>
            <a:spLocks noGrp="1"/>
          </p:cNvSpPr>
          <p:nvPr>
            <p:ph type="ctrTitle"/>
          </p:nvPr>
        </p:nvSpPr>
        <p:spPr>
          <a:xfrm>
            <a:off x="6096000" y="3146184"/>
            <a:ext cx="5920740" cy="1768716"/>
          </a:xfrm>
          <a:solidFill>
            <a:srgbClr val="7030A0"/>
          </a:solidFill>
        </p:spPr>
        <p:txBody>
          <a:bodyPr/>
          <a:lstStyle/>
          <a:p>
            <a:r>
              <a:rPr kumimoji="1" lang="en-US" sz="3600"/>
              <a:t>Introduction</a:t>
            </a:r>
            <a:endParaRPr kumimoji="1" lang="en-US" sz="3600" b="1"/>
          </a:p>
        </p:txBody>
      </p:sp>
    </p:spTree>
    <p:extLst>
      <p:ext uri="{BB962C8B-B14F-4D97-AF65-F5344CB8AC3E}">
        <p14:creationId xmlns:p14="http://schemas.microsoft.com/office/powerpoint/2010/main" val="1741264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draußen, Natur, Schnee, Wasser enthält.&#10;&#10;Automatisch generierte Beschreibu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9" r="269"/>
          <a:stretch>
            <a:fillRect/>
          </a:stretch>
        </p:blipFill>
        <p:spPr/>
      </p:pic>
      <p:sp>
        <p:nvSpPr>
          <p:cNvPr id="3" name="Titel 2"/>
          <p:cNvSpPr>
            <a:spLocks noGrp="1"/>
          </p:cNvSpPr>
          <p:nvPr>
            <p:ph type="ctrTitle"/>
          </p:nvPr>
        </p:nvSpPr>
        <p:spPr>
          <a:xfrm>
            <a:off x="6096000" y="3146184"/>
            <a:ext cx="5920740" cy="1768716"/>
          </a:xfrm>
          <a:solidFill>
            <a:srgbClr val="7030A0"/>
          </a:solidFill>
        </p:spPr>
        <p:txBody>
          <a:bodyPr/>
          <a:lstStyle/>
          <a:p>
            <a:r>
              <a:rPr kumimoji="1" lang="en-US" b="1"/>
              <a:t>Social analysis</a:t>
            </a:r>
            <a:endParaRPr kumimoji="1" lang="en-US" sz="36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dirty="0">
                <a:latin typeface="+mj-ea"/>
              </a:rPr>
              <a:t>Basic</a:t>
            </a:r>
            <a:r>
              <a:rPr lang="zh-CN" altLang="en-US" sz="2800" dirty="0">
                <a:latin typeface="+mj-ea"/>
              </a:rPr>
              <a:t> </a:t>
            </a:r>
            <a:r>
              <a:rPr lang="en-US" altLang="zh-CN" sz="2800" dirty="0">
                <a:latin typeface="+mj-ea"/>
              </a:rPr>
              <a:t>Analysis</a:t>
            </a:r>
            <a:r>
              <a:rPr lang="zh-CN" altLang="en-US" sz="2800" dirty="0">
                <a:latin typeface="+mj-ea"/>
              </a:rPr>
              <a:t> </a:t>
            </a:r>
            <a:r>
              <a:rPr lang="en-US" altLang="zh-CN" sz="2800" dirty="0">
                <a:latin typeface="+mj-ea"/>
              </a:rPr>
              <a:t>Framework</a:t>
            </a:r>
          </a:p>
        </p:txBody>
      </p:sp>
      <p:sp>
        <p:nvSpPr>
          <p:cNvPr id="6" name="矩形 5">
            <a:extLst>
              <a:ext uri="{FF2B5EF4-FFF2-40B4-BE49-F238E27FC236}">
                <a16:creationId xmlns:a16="http://schemas.microsoft.com/office/drawing/2014/main" id="{73ADDA19-2FB5-9AF6-885E-0D0C9F6458F1}"/>
              </a:ext>
            </a:extLst>
          </p:cNvPr>
          <p:cNvSpPr/>
          <p:nvPr/>
        </p:nvSpPr>
        <p:spPr>
          <a:xfrm>
            <a:off x="1210688" y="1345177"/>
            <a:ext cx="9770623" cy="646331"/>
          </a:xfrm>
          <a:prstGeom prst="rect">
            <a:avLst/>
          </a:prstGeom>
          <a:noFill/>
        </p:spPr>
        <p:txBody>
          <a:bodyPr wrap="none" lIns="91440" tIns="45720" rIns="91440" bIns="45720">
            <a:spAutoFit/>
          </a:bodyPr>
          <a:lstStyle/>
          <a:p>
            <a:pPr algn="ctr"/>
            <a:r>
              <a:rPr lang="en-US" altLang="zh-CN" sz="3600" b="0" cap="none" spc="0">
                <a:ln w="0"/>
                <a:solidFill>
                  <a:schemeClr val="tx1"/>
                </a:solidFill>
                <a:effectLst>
                  <a:outerShdw blurRad="38100" dist="19050" dir="2700000" algn="tl" rotWithShape="0">
                    <a:schemeClr val="dk1">
                      <a:alpha val="40000"/>
                    </a:schemeClr>
                  </a:outerShdw>
                </a:effectLst>
              </a:rPr>
              <a:t>How to distinguish opinions about COVID data?</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3FD4D8C-0695-C427-42AD-3D7131A6CFB5}"/>
                  </a:ext>
                </a:extLst>
              </p:cNvPr>
              <p:cNvSpPr txBox="1"/>
              <p:nvPr/>
            </p:nvSpPr>
            <p:spPr>
              <a:xfrm>
                <a:off x="1389400" y="2134860"/>
                <a:ext cx="9413198" cy="646331"/>
              </a:xfrm>
              <a:prstGeom prst="rect">
                <a:avLst/>
              </a:prstGeom>
              <a:noFill/>
            </p:spPr>
            <p:txBody>
              <a:bodyPr wrap="square" rtlCol="0">
                <a:spAutoFit/>
              </a:bodyPr>
              <a:lstStyle/>
              <a:p>
                <a14:m>
                  <m:oMath xmlns:m="http://schemas.openxmlformats.org/officeDocument/2006/math">
                    <m:r>
                      <a:rPr kumimoji="1" lang="en-US" altLang="zh-CN" b="0" i="1">
                        <a:latin typeface="Cambria Math" panose="02040503050406030204" pitchFamily="18" charset="0"/>
                      </a:rPr>
                      <m:t>𝑦</m:t>
                    </m:r>
                    <m:r>
                      <a:rPr kumimoji="1" lang="en-US" altLang="zh-CN" b="0" i="1">
                        <a:latin typeface="Cambria Math" panose="02040503050406030204" pitchFamily="18" charset="0"/>
                      </a:rPr>
                      <m:t> </m:t>
                    </m:r>
                  </m:oMath>
                </a14:m>
                <a:r>
                  <a:rPr kumimoji="1" lang="en-US" altLang="zh-CN"/>
                  <a:t>social indicator</a:t>
                </a:r>
              </a:p>
              <a:p>
                <a14:m>
                  <m:oMath xmlns:m="http://schemas.openxmlformats.org/officeDocument/2006/math">
                    <m:r>
                      <a:rPr kumimoji="1" lang="en-US" altLang="zh-CN" b="0" i="1">
                        <a:latin typeface="Cambria Math" panose="02040503050406030204" pitchFamily="18" charset="0"/>
                      </a:rPr>
                      <m:t>𝑋</m:t>
                    </m:r>
                    <m:r>
                      <a:rPr kumimoji="1" lang="en-US" altLang="zh-CN" b="0" i="1">
                        <a:latin typeface="Cambria Math" panose="02040503050406030204" pitchFamily="18" charset="0"/>
                      </a:rPr>
                      <m:t> </m:t>
                    </m:r>
                  </m:oMath>
                </a14:m>
                <a:r>
                  <a:rPr kumimoji="1" lang="en-US" altLang="zh-CN"/>
                  <a:t>data about COVID-19 trend data, such as </a:t>
                </a:r>
                <a:r>
                  <a:rPr kumimoji="1" lang="en-US" altLang="zh-CN" i="1"/>
                  <a:t>new cases, death, vaccinations ,</a:t>
                </a:r>
                <a:r>
                  <a:rPr kumimoji="1" lang="zh-CN" altLang="en-US" i="1"/>
                  <a:t> </a:t>
                </a:r>
                <a:r>
                  <a:rPr kumimoji="1" lang="en-US" altLang="zh-CN" i="1"/>
                  <a:t>related policy  </a:t>
                </a:r>
                <a:endParaRPr kumimoji="1" lang="zh-CN" altLang="en-US" i="1"/>
              </a:p>
            </p:txBody>
          </p:sp>
        </mc:Choice>
        <mc:Fallback xmlns="">
          <p:sp>
            <p:nvSpPr>
              <p:cNvPr id="9" name="文本框 8">
                <a:extLst>
                  <a:ext uri="{FF2B5EF4-FFF2-40B4-BE49-F238E27FC236}">
                    <a16:creationId xmlns:a16="http://schemas.microsoft.com/office/drawing/2014/main" id="{A3FD4D8C-0695-C427-42AD-3D7131A6CFB5}"/>
                  </a:ext>
                </a:extLst>
              </p:cNvPr>
              <p:cNvSpPr txBox="1">
                <a:spLocks noRot="1" noChangeAspect="1" noMove="1" noResize="1" noEditPoints="1" noAdjustHandles="1" noChangeArrowheads="1" noChangeShapeType="1" noTextEdit="1"/>
              </p:cNvSpPr>
              <p:nvPr/>
            </p:nvSpPr>
            <p:spPr>
              <a:xfrm>
                <a:off x="1389400" y="2134860"/>
                <a:ext cx="9413198" cy="646331"/>
              </a:xfrm>
              <a:prstGeom prst="rect">
                <a:avLst/>
              </a:prstGeom>
              <a:blipFill>
                <a:blip r:embed="rId3"/>
                <a:stretch>
                  <a:fillRect t="-4717" r="-1231" b="-14151"/>
                </a:stretch>
              </a:blipFill>
            </p:spPr>
            <p:txBody>
              <a:bodyPr/>
              <a:lstStyle/>
              <a:p>
                <a:r>
                  <a:rPr lang="en-US">
                    <a:noFill/>
                  </a:rPr>
                  <a:t> </a:t>
                </a:r>
              </a:p>
            </p:txBody>
          </p:sp>
        </mc:Fallback>
      </mc:AlternateContent>
      <p:graphicFrame>
        <p:nvGraphicFramePr>
          <p:cNvPr id="12" name="表格 13">
            <a:extLst>
              <a:ext uri="{FF2B5EF4-FFF2-40B4-BE49-F238E27FC236}">
                <a16:creationId xmlns:a16="http://schemas.microsoft.com/office/drawing/2014/main" id="{4F4DBB94-3981-99A3-BA6D-ECAEB2B49A67}"/>
              </a:ext>
            </a:extLst>
          </p:cNvPr>
          <p:cNvGraphicFramePr>
            <a:graphicFrameLocks noGrp="1"/>
          </p:cNvGraphicFramePr>
          <p:nvPr>
            <p:extLst>
              <p:ext uri="{D42A27DB-BD31-4B8C-83A1-F6EECF244321}">
                <p14:modId xmlns:p14="http://schemas.microsoft.com/office/powerpoint/2010/main" val="3306006991"/>
              </p:ext>
            </p:extLst>
          </p:nvPr>
        </p:nvGraphicFramePr>
        <p:xfrm>
          <a:off x="432923" y="3145907"/>
          <a:ext cx="11380705" cy="2508657"/>
        </p:xfrm>
        <a:graphic>
          <a:graphicData uri="http://schemas.openxmlformats.org/drawingml/2006/table">
            <a:tbl>
              <a:tblPr firstRow="1" bandRow="1">
                <a:tableStyleId>{5C22544A-7EE6-4342-B048-85BDC9FD1C3A}</a:tableStyleId>
              </a:tblPr>
              <a:tblGrid>
                <a:gridCol w="2394360">
                  <a:extLst>
                    <a:ext uri="{9D8B030D-6E8A-4147-A177-3AD203B41FA5}">
                      <a16:colId xmlns:a16="http://schemas.microsoft.com/office/drawing/2014/main" val="267394925"/>
                    </a:ext>
                  </a:extLst>
                </a:gridCol>
                <a:gridCol w="6117020">
                  <a:extLst>
                    <a:ext uri="{9D8B030D-6E8A-4147-A177-3AD203B41FA5}">
                      <a16:colId xmlns:a16="http://schemas.microsoft.com/office/drawing/2014/main" val="3859076196"/>
                    </a:ext>
                  </a:extLst>
                </a:gridCol>
                <a:gridCol w="2869325">
                  <a:extLst>
                    <a:ext uri="{9D8B030D-6E8A-4147-A177-3AD203B41FA5}">
                      <a16:colId xmlns:a16="http://schemas.microsoft.com/office/drawing/2014/main" val="1708708359"/>
                    </a:ext>
                  </a:extLst>
                </a:gridCol>
              </a:tblGrid>
              <a:tr h="836219">
                <a:tc>
                  <a:txBody>
                    <a:bodyPr/>
                    <a:lstStyle/>
                    <a:p>
                      <a:r>
                        <a:rPr lang="en-US" altLang="zh-CN" sz="3600"/>
                        <a:t>type</a:t>
                      </a:r>
                      <a:endParaRPr lang="zh-CN" altLang="en-US" sz="3600"/>
                    </a:p>
                  </a:txBody>
                  <a:tcPr/>
                </a:tc>
                <a:tc>
                  <a:txBody>
                    <a:bodyPr/>
                    <a:lstStyle/>
                    <a:p>
                      <a:r>
                        <a:rPr lang="en-US" altLang="zh-CN" sz="3600"/>
                        <a:t>explanation</a:t>
                      </a:r>
                      <a:endParaRPr lang="zh-CN" altLang="en-US" sz="3600"/>
                    </a:p>
                  </a:txBody>
                  <a:tcPr/>
                </a:tc>
                <a:tc>
                  <a:txBody>
                    <a:bodyPr/>
                    <a:lstStyle/>
                    <a:p>
                      <a:r>
                        <a:rPr lang="en-US" altLang="zh-CN" sz="3600"/>
                        <a:t>method</a:t>
                      </a:r>
                      <a:endParaRPr lang="zh-CN" altLang="en-US" sz="3600"/>
                    </a:p>
                  </a:txBody>
                  <a:tcPr/>
                </a:tc>
                <a:extLst>
                  <a:ext uri="{0D108BD9-81ED-4DB2-BD59-A6C34878D82A}">
                    <a16:rowId xmlns:a16="http://schemas.microsoft.com/office/drawing/2014/main" val="2640900731"/>
                  </a:ext>
                </a:extLst>
              </a:tr>
              <a:tr h="836219">
                <a:tc>
                  <a:txBody>
                    <a:bodyPr/>
                    <a:lstStyle/>
                    <a:p>
                      <a:r>
                        <a:rPr lang="de-CH" altLang="zh-CN" sz="2200" b="1" i="0" kern="1200">
                          <a:solidFill>
                            <a:schemeClr val="dk1"/>
                          </a:solidFill>
                          <a:effectLst/>
                          <a:latin typeface="+mn-lt"/>
                          <a:ea typeface="+mn-ea"/>
                          <a:cs typeface="+mn-cs"/>
                        </a:rPr>
                        <a:t>attribute variable</a:t>
                      </a:r>
                      <a:endParaRPr lang="zh-CN" altLang="en-US" sz="2200" b="1"/>
                    </a:p>
                  </a:txBody>
                  <a:tcPr/>
                </a:tc>
                <a:tc>
                  <a:txBody>
                    <a:bodyPr/>
                    <a:lstStyle/>
                    <a:p>
                      <a:r>
                        <a:rPr lang="de-CH" altLang="zh-CN" sz="1800" b="0" i="0" kern="1200">
                          <a:solidFill>
                            <a:schemeClr val="dk1"/>
                          </a:solidFill>
                          <a:effectLst/>
                          <a:latin typeface="+mn-lt"/>
                          <a:ea typeface="+mn-ea"/>
                          <a:cs typeface="+mn-cs"/>
                        </a:rPr>
                        <a:t>what really matters is when the change begin and how long does the change last. </a:t>
                      </a:r>
                      <a:endParaRPr lang="zh-CN" altLang="en-US"/>
                    </a:p>
                  </a:txBody>
                  <a:tcPr/>
                </a:tc>
                <a:tc>
                  <a:txBody>
                    <a:bodyPr/>
                    <a:lstStyle/>
                    <a:p>
                      <a:r>
                        <a:rPr lang="en-US" altLang="zh-CN" sz="1800"/>
                        <a:t>interrupted time series analysis</a:t>
                      </a:r>
                      <a:endParaRPr lang="zh-CN" altLang="en-US" sz="1800"/>
                    </a:p>
                  </a:txBody>
                  <a:tcPr/>
                </a:tc>
                <a:extLst>
                  <a:ext uri="{0D108BD9-81ED-4DB2-BD59-A6C34878D82A}">
                    <a16:rowId xmlns:a16="http://schemas.microsoft.com/office/drawing/2014/main" val="1465732736"/>
                  </a:ext>
                </a:extLst>
              </a:tr>
              <a:tr h="836219">
                <a:tc>
                  <a:txBody>
                    <a:bodyPr/>
                    <a:lstStyle/>
                    <a:p>
                      <a:r>
                        <a:rPr lang="de-CH" altLang="zh-CN" sz="2200" b="1" i="0" kern="1200">
                          <a:solidFill>
                            <a:schemeClr val="dk1"/>
                          </a:solidFill>
                          <a:effectLst/>
                          <a:latin typeface="+mn-lt"/>
                          <a:ea typeface="+mn-ea"/>
                          <a:cs typeface="+mn-cs"/>
                        </a:rPr>
                        <a:t>numeric variable</a:t>
                      </a:r>
                      <a:endParaRPr lang="zh-CN" altLang="en-US" sz="2200" b="1"/>
                    </a:p>
                  </a:txBody>
                  <a:tcPr/>
                </a:tc>
                <a:tc>
                  <a:txBody>
                    <a:bodyPr/>
                    <a:lstStyle/>
                    <a:p>
                      <a:r>
                        <a:rPr lang="de-CH" altLang="zh-CN" sz="1800" b="0" i="0" kern="1200">
                          <a:solidFill>
                            <a:schemeClr val="dk1"/>
                          </a:solidFill>
                          <a:effectLst/>
                          <a:latin typeface="+mn-lt"/>
                          <a:ea typeface="+mn-ea"/>
                          <a:cs typeface="+mn-cs"/>
                        </a:rPr>
                        <a:t>The strength of COVID indeed matters</a:t>
                      </a:r>
                      <a:endParaRPr lang="zh-CN" altLang="en-US" err="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ltLang="zh-CN" sz="1800" b="0" i="0" kern="1200">
                          <a:solidFill>
                            <a:schemeClr val="dk1"/>
                          </a:solidFill>
                          <a:effectLst/>
                          <a:latin typeface="+mn-lt"/>
                          <a:ea typeface="+mn-ea"/>
                          <a:cs typeface="+mn-cs"/>
                        </a:rPr>
                        <a:t>Granger </a:t>
                      </a:r>
                      <a:r>
                        <a:rPr lang="de-CH" altLang="zh-CN" sz="1800" b="0" i="0" kern="1200" err="1">
                          <a:solidFill>
                            <a:schemeClr val="dk1"/>
                          </a:solidFill>
                          <a:effectLst/>
                          <a:latin typeface="+mn-lt"/>
                          <a:ea typeface="+mn-ea"/>
                          <a:cs typeface="+mn-cs"/>
                        </a:rPr>
                        <a:t>causality</a:t>
                      </a:r>
                      <a:endParaRPr lang="de-CH" altLang="zh-CN" sz="1800" b="0" i="0" kern="1200">
                        <a:solidFill>
                          <a:schemeClr val="dk1"/>
                        </a:solidFill>
                        <a:effectLst/>
                        <a:latin typeface="+mn-lt"/>
                        <a:ea typeface="+mn-ea"/>
                        <a:cs typeface="+mn-cs"/>
                      </a:endParaRPr>
                    </a:p>
                    <a:p>
                      <a:endParaRPr lang="zh-CN" altLang="en-US"/>
                    </a:p>
                  </a:txBody>
                  <a:tcPr/>
                </a:tc>
                <a:extLst>
                  <a:ext uri="{0D108BD9-81ED-4DB2-BD59-A6C34878D82A}">
                    <a16:rowId xmlns:a16="http://schemas.microsoft.com/office/drawing/2014/main" val="138570715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Interrupted Time Series</a:t>
            </a:r>
          </a:p>
        </p:txBody>
      </p:sp>
      <p:sp>
        <p:nvSpPr>
          <p:cNvPr id="2" name="文本框 1">
            <a:extLst>
              <a:ext uri="{FF2B5EF4-FFF2-40B4-BE49-F238E27FC236}">
                <a16:creationId xmlns:a16="http://schemas.microsoft.com/office/drawing/2014/main" id="{27DF82F2-41E2-F123-6C32-2CB1F9EE7BDF}"/>
              </a:ext>
            </a:extLst>
          </p:cNvPr>
          <p:cNvSpPr txBox="1"/>
          <p:nvPr/>
        </p:nvSpPr>
        <p:spPr>
          <a:xfrm>
            <a:off x="248525" y="1250731"/>
            <a:ext cx="11502040" cy="646331"/>
          </a:xfrm>
          <a:prstGeom prst="rect">
            <a:avLst/>
          </a:prstGeom>
          <a:noFill/>
        </p:spPr>
        <p:txBody>
          <a:bodyPr wrap="square" rtlCol="0">
            <a:spAutoFit/>
          </a:bodyPr>
          <a:lstStyle/>
          <a:p>
            <a:r>
              <a:rPr lang="de-CH" altLang="zh-CN" b="1"/>
              <a:t>Interrupted time series analysis</a:t>
            </a:r>
            <a:r>
              <a:rPr lang="de-CH" altLang="zh-CN"/>
              <a:t> (quasi-experimental time series analysis) is a method of statistical analysis involving tracking a long-term period before and after a point of intervention to assess the intervention's effects.[1]</a:t>
            </a:r>
            <a:endParaRPr kumimoji="1" lang="zh-CN" altLang="en-US"/>
          </a:p>
        </p:txBody>
      </p:sp>
      <p:sp>
        <p:nvSpPr>
          <p:cNvPr id="5" name="文本框 4">
            <a:extLst>
              <a:ext uri="{FF2B5EF4-FFF2-40B4-BE49-F238E27FC236}">
                <a16:creationId xmlns:a16="http://schemas.microsoft.com/office/drawing/2014/main" id="{15B10427-9100-6C81-05C3-A5B6C3327699}"/>
              </a:ext>
            </a:extLst>
          </p:cNvPr>
          <p:cNvSpPr txBox="1"/>
          <p:nvPr/>
        </p:nvSpPr>
        <p:spPr>
          <a:xfrm>
            <a:off x="0" y="6329620"/>
            <a:ext cx="7523544" cy="400110"/>
          </a:xfrm>
          <a:prstGeom prst="rect">
            <a:avLst/>
          </a:prstGeom>
          <a:noFill/>
        </p:spPr>
        <p:txBody>
          <a:bodyPr wrap="square" rtlCol="0">
            <a:spAutoFit/>
          </a:bodyPr>
          <a:lstStyle/>
          <a:p>
            <a:r>
              <a:rPr kumimoji="1" lang="en-US" altLang="zh-CN" sz="1000"/>
              <a:t>[1] </a:t>
            </a:r>
            <a:r>
              <a:rPr kumimoji="1" lang="en-US" altLang="zh-CN" sz="1000">
                <a:hlinkClick r:id="rId3"/>
              </a:rPr>
              <a:t>WIKIPEDIA : Interrupted time series</a:t>
            </a:r>
            <a:endParaRPr kumimoji="1" lang="en-US" altLang="zh-CN" sz="1000"/>
          </a:p>
          <a:p>
            <a:r>
              <a:rPr kumimoji="1" lang="en-US" altLang="zh-CN" sz="1000"/>
              <a:t>[2] </a:t>
            </a:r>
            <a:r>
              <a:rPr kumimoji="1" lang="en-US" altLang="zh-CN" sz="1000">
                <a:hlinkClick r:id="rId4"/>
              </a:rPr>
              <a:t>Comparison of six statistical methods for interrupted time series studies: empirical evaluation of 190 published series</a:t>
            </a:r>
            <a:endParaRPr kumimoji="1" lang="zh-CN" altLang="en-US" sz="1000"/>
          </a:p>
        </p:txBody>
      </p:sp>
      <p:pic>
        <p:nvPicPr>
          <p:cNvPr id="12" name="Picture 2" descr="Comparison of six statistical methods for interrupted time series studies:  empirical evaluation of 190 published series | BMC Medical Research  Methodology | Full Text">
            <a:extLst>
              <a:ext uri="{FF2B5EF4-FFF2-40B4-BE49-F238E27FC236}">
                <a16:creationId xmlns:a16="http://schemas.microsoft.com/office/drawing/2014/main" id="{B6F347FE-83B4-4E52-CCA0-06C0ED584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1614" y="1897062"/>
            <a:ext cx="5121930" cy="329747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8DB7B51A-3380-194A-300B-D93A2C3FE9A5}"/>
              </a:ext>
            </a:extLst>
          </p:cNvPr>
          <p:cNvSpPr txBox="1"/>
          <p:nvPr/>
        </p:nvSpPr>
        <p:spPr>
          <a:xfrm>
            <a:off x="2401614" y="4859834"/>
            <a:ext cx="706056" cy="246221"/>
          </a:xfrm>
          <a:prstGeom prst="rect">
            <a:avLst/>
          </a:prstGeom>
          <a:noFill/>
        </p:spPr>
        <p:txBody>
          <a:bodyPr wrap="square" rtlCol="0">
            <a:spAutoFit/>
          </a:bodyPr>
          <a:lstStyle/>
          <a:p>
            <a:r>
              <a:rPr kumimoji="1" lang="en-US" altLang="zh-CN" sz="1000"/>
              <a:t>[2]</a:t>
            </a:r>
            <a:endParaRPr kumimoji="1" lang="zh-CN" altLang="en-US"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model</a:t>
            </a:r>
          </a:p>
        </p:txBody>
      </p:sp>
      <p:graphicFrame>
        <p:nvGraphicFramePr>
          <p:cNvPr id="3" name="图示 2">
            <a:extLst>
              <a:ext uri="{FF2B5EF4-FFF2-40B4-BE49-F238E27FC236}">
                <a16:creationId xmlns:a16="http://schemas.microsoft.com/office/drawing/2014/main" id="{F7F21D0A-A225-7DDE-2CDE-19B6CE47B2A9}"/>
              </a:ext>
            </a:extLst>
          </p:cNvPr>
          <p:cNvGraphicFramePr/>
          <p:nvPr>
            <p:extLst>
              <p:ext uri="{D42A27DB-BD31-4B8C-83A1-F6EECF244321}">
                <p14:modId xmlns:p14="http://schemas.microsoft.com/office/powerpoint/2010/main" val="3846236480"/>
              </p:ext>
            </p:extLst>
          </p:nvPr>
        </p:nvGraphicFramePr>
        <p:xfrm>
          <a:off x="432921" y="901065"/>
          <a:ext cx="10887120" cy="2597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E328226-4A7F-33E8-B497-63BAFD5F8B04}"/>
              </a:ext>
            </a:extLst>
          </p:cNvPr>
          <p:cNvPicPr>
            <a:picLocks noChangeAspect="1"/>
          </p:cNvPicPr>
          <p:nvPr/>
        </p:nvPicPr>
        <p:blipFill>
          <a:blip r:embed="rId8"/>
          <a:stretch>
            <a:fillRect/>
          </a:stretch>
        </p:blipFill>
        <p:spPr>
          <a:xfrm>
            <a:off x="432921" y="3600058"/>
            <a:ext cx="5497974" cy="1599528"/>
          </a:xfrm>
          <a:prstGeom prst="rect">
            <a:avLst/>
          </a:prstGeom>
        </p:spPr>
      </p:pic>
      <p:sp>
        <p:nvSpPr>
          <p:cNvPr id="5" name="文本框 4">
            <a:extLst>
              <a:ext uri="{FF2B5EF4-FFF2-40B4-BE49-F238E27FC236}">
                <a16:creationId xmlns:a16="http://schemas.microsoft.com/office/drawing/2014/main" id="{FC24DC22-CAAC-EEB8-8CAC-46AF7B20DB12}"/>
              </a:ext>
            </a:extLst>
          </p:cNvPr>
          <p:cNvSpPr txBox="1"/>
          <p:nvPr/>
        </p:nvSpPr>
        <p:spPr>
          <a:xfrm>
            <a:off x="397799" y="4953365"/>
            <a:ext cx="474160" cy="246221"/>
          </a:xfrm>
          <a:prstGeom prst="rect">
            <a:avLst/>
          </a:prstGeom>
          <a:noFill/>
        </p:spPr>
        <p:txBody>
          <a:bodyPr wrap="square" rtlCol="0">
            <a:spAutoFit/>
          </a:bodyPr>
          <a:lstStyle/>
          <a:p>
            <a:r>
              <a:rPr kumimoji="1" lang="en-US" altLang="zh-CN" sz="1000"/>
              <a:t>[1]</a:t>
            </a:r>
            <a:endParaRPr kumimoji="1" lang="zh-CN" altLang="en-US" sz="100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CBD5700-E344-79E2-A563-272C328E38C8}"/>
                  </a:ext>
                </a:extLst>
              </p:cNvPr>
              <p:cNvSpPr txBox="1"/>
              <p:nvPr/>
            </p:nvSpPr>
            <p:spPr>
              <a:xfrm>
                <a:off x="7471458" y="2967335"/>
                <a:ext cx="319461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a:latin typeface="Cambria Math" panose="02040503050406030204" pitchFamily="18" charset="0"/>
                        </a:rPr>
                        <m:t>(</m:t>
                      </m:r>
                      <m:r>
                        <a:rPr kumimoji="1" lang="en-US" altLang="zh-CN" sz="2400" b="0" i="1">
                          <a:latin typeface="Cambria Math" panose="02040503050406030204" pitchFamily="18" charset="0"/>
                        </a:rPr>
                        <m:t>𝑝</m:t>
                      </m:r>
                      <m:r>
                        <a:rPr kumimoji="1" lang="en-US" altLang="zh-CN" sz="2400" b="0" i="1">
                          <a:latin typeface="Cambria Math" panose="02040503050406030204" pitchFamily="18" charset="0"/>
                        </a:rPr>
                        <m:t>,</m:t>
                      </m:r>
                      <m:r>
                        <a:rPr kumimoji="1" lang="en-US" altLang="zh-CN" sz="2400" b="0" i="1">
                          <a:latin typeface="Cambria Math" panose="02040503050406030204" pitchFamily="18" charset="0"/>
                        </a:rPr>
                        <m:t>𝑑</m:t>
                      </m:r>
                      <m:r>
                        <a:rPr kumimoji="1" lang="en-US" altLang="zh-CN" sz="2400" b="0" i="1">
                          <a:latin typeface="Cambria Math" panose="02040503050406030204" pitchFamily="18" charset="0"/>
                        </a:rPr>
                        <m:t>,</m:t>
                      </m:r>
                      <m:r>
                        <a:rPr kumimoji="1" lang="en-US" altLang="zh-CN" sz="2400" b="0" i="1">
                          <a:latin typeface="Cambria Math" panose="02040503050406030204" pitchFamily="18" charset="0"/>
                        </a:rPr>
                        <m:t>𝑞</m:t>
                      </m:r>
                      <m:r>
                        <a:rPr kumimoji="1" lang="en-US" altLang="zh-CN" sz="2400" b="0" i="1">
                          <a:latin typeface="Cambria Math" panose="02040503050406030204" pitchFamily="18" charset="0"/>
                        </a:rPr>
                        <m:t>)×</m:t>
                      </m:r>
                      <m:sSub>
                        <m:sSubPr>
                          <m:ctrlPr>
                            <a:rPr kumimoji="1" lang="en-US" altLang="zh-CN" sz="2400" b="0" i="1">
                              <a:latin typeface="Cambria Math" panose="02040503050406030204" pitchFamily="18" charset="0"/>
                              <a:ea typeface="Cambria Math" panose="02040503050406030204" pitchFamily="18" charset="0"/>
                            </a:rPr>
                          </m:ctrlPr>
                        </m:sSubPr>
                        <m:e>
                          <m:d>
                            <m:dPr>
                              <m:ctrlPr>
                                <a:rPr kumimoji="1" lang="en-US" altLang="zh-CN" sz="2400" b="0" i="1">
                                  <a:latin typeface="Cambria Math" panose="02040503050406030204" pitchFamily="18" charset="0"/>
                                  <a:ea typeface="Cambria Math" panose="02040503050406030204" pitchFamily="18" charset="0"/>
                                </a:rPr>
                              </m:ctrlPr>
                            </m:dPr>
                            <m:e>
                              <m:r>
                                <a:rPr kumimoji="1" lang="en-US" altLang="zh-CN" sz="2400" b="0" i="1">
                                  <a:latin typeface="Cambria Math" panose="02040503050406030204" pitchFamily="18" charset="0"/>
                                  <a:ea typeface="Cambria Math" panose="02040503050406030204" pitchFamily="18" charset="0"/>
                                </a:rPr>
                                <m:t>𝑃</m:t>
                              </m:r>
                              <m:r>
                                <a:rPr kumimoji="1" lang="en-US" altLang="zh-CN" sz="2400" b="0" i="1">
                                  <a:latin typeface="Cambria Math" panose="02040503050406030204" pitchFamily="18" charset="0"/>
                                  <a:ea typeface="Cambria Math" panose="02040503050406030204" pitchFamily="18" charset="0"/>
                                </a:rPr>
                                <m:t>,</m:t>
                              </m:r>
                              <m:r>
                                <a:rPr kumimoji="1" lang="en-US" altLang="zh-CN" sz="2400" b="0" i="1">
                                  <a:latin typeface="Cambria Math" panose="02040503050406030204" pitchFamily="18" charset="0"/>
                                  <a:ea typeface="Cambria Math" panose="02040503050406030204" pitchFamily="18" charset="0"/>
                                </a:rPr>
                                <m:t>𝐷</m:t>
                              </m:r>
                              <m:r>
                                <a:rPr kumimoji="1" lang="en-US" altLang="zh-CN" sz="2400" b="0" i="1">
                                  <a:latin typeface="Cambria Math" panose="02040503050406030204" pitchFamily="18" charset="0"/>
                                  <a:ea typeface="Cambria Math" panose="02040503050406030204" pitchFamily="18" charset="0"/>
                                </a:rPr>
                                <m:t>,</m:t>
                              </m:r>
                              <m:r>
                                <a:rPr kumimoji="1" lang="en-US" altLang="zh-CN" sz="2400" b="0" i="1">
                                  <a:latin typeface="Cambria Math" panose="02040503050406030204" pitchFamily="18" charset="0"/>
                                  <a:ea typeface="Cambria Math" panose="02040503050406030204" pitchFamily="18" charset="0"/>
                                </a:rPr>
                                <m:t>𝑄</m:t>
                              </m:r>
                            </m:e>
                          </m:d>
                        </m:e>
                        <m:sub>
                          <m:r>
                            <a:rPr kumimoji="1" lang="en-US" altLang="zh-CN" sz="2400" b="0" i="1">
                              <a:latin typeface="Cambria Math" panose="02040503050406030204" pitchFamily="18" charset="0"/>
                              <a:ea typeface="Cambria Math" panose="02040503050406030204" pitchFamily="18" charset="0"/>
                            </a:rPr>
                            <m:t>𝑆</m:t>
                          </m:r>
                        </m:sub>
                      </m:sSub>
                    </m:oMath>
                  </m:oMathPara>
                </a14:m>
                <a:endParaRPr kumimoji="1" lang="zh-CN" altLang="en-US" sz="2400" dirty="0"/>
              </a:p>
            </p:txBody>
          </p:sp>
        </mc:Choice>
        <mc:Fallback xmlns="">
          <p:sp>
            <p:nvSpPr>
              <p:cNvPr id="7" name="文本框 6">
                <a:extLst>
                  <a:ext uri="{FF2B5EF4-FFF2-40B4-BE49-F238E27FC236}">
                    <a16:creationId xmlns:a16="http://schemas.microsoft.com/office/drawing/2014/main" id="{DCBD5700-E344-79E2-A563-272C328E38C8}"/>
                  </a:ext>
                </a:extLst>
              </p:cNvPr>
              <p:cNvSpPr txBox="1">
                <a:spLocks noRot="1" noChangeAspect="1" noMove="1" noResize="1" noEditPoints="1" noAdjustHandles="1" noChangeArrowheads="1" noChangeShapeType="1" noTextEdit="1"/>
              </p:cNvSpPr>
              <p:nvPr/>
            </p:nvSpPr>
            <p:spPr>
              <a:xfrm>
                <a:off x="7471458" y="2967335"/>
                <a:ext cx="3194614" cy="461665"/>
              </a:xfrm>
              <a:prstGeom prst="rect">
                <a:avLst/>
              </a:prstGeom>
              <a:blipFill>
                <a:blip r:embed="rId9"/>
                <a:stretch>
                  <a:fillRect b="-19737"/>
                </a:stretch>
              </a:blipFill>
            </p:spPr>
            <p:txBody>
              <a:bodyPr/>
              <a:lstStyle/>
              <a:p>
                <a:r>
                  <a:rPr lang="en-US">
                    <a:noFill/>
                  </a:rPr>
                  <a:t> </a:t>
                </a:r>
              </a:p>
            </p:txBody>
          </p:sp>
        </mc:Fallback>
      </mc:AlternateContent>
      <p:sp>
        <p:nvSpPr>
          <p:cNvPr id="10" name="文本框 9">
            <a:extLst>
              <a:ext uri="{FF2B5EF4-FFF2-40B4-BE49-F238E27FC236}">
                <a16:creationId xmlns:a16="http://schemas.microsoft.com/office/drawing/2014/main" id="{1B99A774-3A75-3ABD-C263-84E773D957AD}"/>
              </a:ext>
            </a:extLst>
          </p:cNvPr>
          <p:cNvSpPr txBox="1"/>
          <p:nvPr/>
        </p:nvSpPr>
        <p:spPr>
          <a:xfrm>
            <a:off x="69850" y="6483509"/>
            <a:ext cx="5497974" cy="246221"/>
          </a:xfrm>
          <a:prstGeom prst="rect">
            <a:avLst/>
          </a:prstGeom>
          <a:noFill/>
        </p:spPr>
        <p:txBody>
          <a:bodyPr wrap="square" rtlCol="0">
            <a:spAutoFit/>
          </a:bodyPr>
          <a:lstStyle/>
          <a:p>
            <a:r>
              <a:rPr kumimoji="1" lang="en-US" altLang="zh-CN" sz="1000"/>
              <a:t>[1] </a:t>
            </a:r>
            <a:r>
              <a:rPr kumimoji="1" lang="en-US" altLang="zh-CN" sz="1000">
                <a:hlinkClick r:id="rId10"/>
              </a:rPr>
              <a:t>Interrupted time series regression for the evaluation of public health interventions: a tutorial</a:t>
            </a:r>
            <a:endParaRPr kumimoji="1" lang="zh-CN" altLang="en-US" sz="1000"/>
          </a:p>
        </p:txBody>
      </p:sp>
      <p:sp>
        <p:nvSpPr>
          <p:cNvPr id="11" name="矩形 10">
            <a:extLst>
              <a:ext uri="{FF2B5EF4-FFF2-40B4-BE49-F238E27FC236}">
                <a16:creationId xmlns:a16="http://schemas.microsoft.com/office/drawing/2014/main" id="{BDA7271A-CBD9-824F-1047-A7AD1BC6220A}"/>
              </a:ext>
            </a:extLst>
          </p:cNvPr>
          <p:cNvSpPr/>
          <p:nvPr/>
        </p:nvSpPr>
        <p:spPr>
          <a:xfrm>
            <a:off x="1034005" y="5437198"/>
            <a:ext cx="10123990" cy="707886"/>
          </a:xfrm>
          <a:prstGeom prst="rect">
            <a:avLst/>
          </a:prstGeom>
        </p:spPr>
        <p:txBody>
          <a:bodyPr wrap="square">
            <a:spAutoFit/>
          </a:bodyPr>
          <a:lstStyle/>
          <a:p>
            <a:r>
              <a:rPr lang="de-CH" altLang="zh-CN" sz="2000" b="1" i="0">
                <a:solidFill>
                  <a:srgbClr val="24292F"/>
                </a:solidFill>
                <a:effectLst/>
                <a:latin typeface="-apple-system"/>
              </a:rPr>
              <a:t>intervention assumption</a:t>
            </a:r>
            <a:r>
              <a:rPr lang="de-CH" altLang="zh-CN" sz="2000" b="0" i="0">
                <a:solidFill>
                  <a:srgbClr val="24292F"/>
                </a:solidFill>
                <a:effectLst/>
                <a:latin typeface="-apple-system"/>
              </a:rPr>
              <a:t>: The intervention does not need to be introduced overnight but </a:t>
            </a:r>
            <a:r>
              <a:rPr lang="de-CH" altLang="zh-CN" sz="2000" b="0" i="1">
                <a:solidFill>
                  <a:srgbClr val="24292F"/>
                </a:solidFill>
                <a:effectLst/>
                <a:latin typeface="-apple-system"/>
              </a:rPr>
              <a:t>the period of implementation </a:t>
            </a:r>
            <a:r>
              <a:rPr lang="de-CH" altLang="zh-CN" sz="2000" b="0">
                <a:solidFill>
                  <a:srgbClr val="24292F"/>
                </a:solidFill>
                <a:effectLst/>
                <a:latin typeface="-apple-system"/>
              </a:rPr>
              <a:t>should be well defined</a:t>
            </a:r>
            <a:r>
              <a:rPr lang="de-CH" altLang="zh-CN" sz="2000" b="0" i="1">
                <a:solidFill>
                  <a:srgbClr val="24292F"/>
                </a:solidFill>
                <a:effectLst/>
                <a:latin typeface="-apple-system"/>
              </a:rPr>
              <a:t>.</a:t>
            </a:r>
            <a:endParaRPr lang="de-CH" altLang="zh-CN" sz="2000" b="0" i="0">
              <a:solidFill>
                <a:srgbClr val="24292F"/>
              </a:solidFill>
              <a:effectLst/>
              <a:latin typeface="-apple-system"/>
            </a:endParaRPr>
          </a:p>
        </p:txBody>
      </p:sp>
    </p:spTree>
    <p:extLst>
      <p:ext uri="{BB962C8B-B14F-4D97-AF65-F5344CB8AC3E}">
        <p14:creationId xmlns:p14="http://schemas.microsoft.com/office/powerpoint/2010/main" val="3356798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0" y="32504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issues</a:t>
            </a:r>
          </a:p>
        </p:txBody>
      </p:sp>
      <p:graphicFrame>
        <p:nvGraphicFramePr>
          <p:cNvPr id="2" name="表格 2">
            <a:extLst>
              <a:ext uri="{FF2B5EF4-FFF2-40B4-BE49-F238E27FC236}">
                <a16:creationId xmlns:a16="http://schemas.microsoft.com/office/drawing/2014/main" id="{48E4D809-7B6A-04A4-72B6-F63630C59617}"/>
              </a:ext>
            </a:extLst>
          </p:cNvPr>
          <p:cNvGraphicFramePr>
            <a:graphicFrameLocks noGrp="1"/>
          </p:cNvGraphicFramePr>
          <p:nvPr/>
        </p:nvGraphicFramePr>
        <p:xfrm>
          <a:off x="188587" y="1292593"/>
          <a:ext cx="11432396" cy="3758263"/>
        </p:xfrm>
        <a:graphic>
          <a:graphicData uri="http://schemas.openxmlformats.org/drawingml/2006/table">
            <a:tbl>
              <a:tblPr firstRow="1" firstCol="1">
                <a:tableStyleId>{21E4AEA4-8DFA-4A89-87EB-49C32662AFE0}</a:tableStyleId>
              </a:tblPr>
              <a:tblGrid>
                <a:gridCol w="2255128">
                  <a:extLst>
                    <a:ext uri="{9D8B030D-6E8A-4147-A177-3AD203B41FA5}">
                      <a16:colId xmlns:a16="http://schemas.microsoft.com/office/drawing/2014/main" val="3492215413"/>
                    </a:ext>
                  </a:extLst>
                </a:gridCol>
                <a:gridCol w="4693398">
                  <a:extLst>
                    <a:ext uri="{9D8B030D-6E8A-4147-A177-3AD203B41FA5}">
                      <a16:colId xmlns:a16="http://schemas.microsoft.com/office/drawing/2014/main" val="2415283150"/>
                    </a:ext>
                  </a:extLst>
                </a:gridCol>
                <a:gridCol w="4483870">
                  <a:extLst>
                    <a:ext uri="{9D8B030D-6E8A-4147-A177-3AD203B41FA5}">
                      <a16:colId xmlns:a16="http://schemas.microsoft.com/office/drawing/2014/main" val="2568532641"/>
                    </a:ext>
                  </a:extLst>
                </a:gridCol>
              </a:tblGrid>
              <a:tr h="431342">
                <a:tc>
                  <a:txBody>
                    <a:bodyPr/>
                    <a:lstStyle/>
                    <a:p>
                      <a:endParaRPr lang="zh-CN" altLang="en-US"/>
                    </a:p>
                  </a:txBody>
                  <a:tcPr/>
                </a:tc>
                <a:tc>
                  <a:txBody>
                    <a:bodyPr/>
                    <a:lstStyle/>
                    <a:p>
                      <a:pPr algn="ctr"/>
                      <a:r>
                        <a:rPr lang="en-US" altLang="zh-CN" sz="2400" b="1"/>
                        <a:t>Problems</a:t>
                      </a:r>
                      <a:endParaRPr lang="zh-CN" altLang="en-US" sz="2400" b="1"/>
                    </a:p>
                  </a:txBody>
                  <a:tcPr/>
                </a:tc>
                <a:tc>
                  <a:txBody>
                    <a:bodyPr/>
                    <a:lstStyle/>
                    <a:p>
                      <a:pPr algn="ctr"/>
                      <a:r>
                        <a:rPr lang="en-US" altLang="zh-CN" sz="2400"/>
                        <a:t>Consequences</a:t>
                      </a:r>
                      <a:endParaRPr lang="zh-CN" altLang="en-US" sz="2400"/>
                    </a:p>
                  </a:txBody>
                  <a:tcPr/>
                </a:tc>
                <a:extLst>
                  <a:ext uri="{0D108BD9-81ED-4DB2-BD59-A6C34878D82A}">
                    <a16:rowId xmlns:a16="http://schemas.microsoft.com/office/drawing/2014/main" val="28622302"/>
                  </a:ext>
                </a:extLst>
              </a:tr>
              <a:tr h="1006465">
                <a:tc>
                  <a:txBody>
                    <a:bodyPr/>
                    <a:lstStyle/>
                    <a:p>
                      <a:r>
                        <a:rPr lang="en-US" altLang="zh-CN" sz="2000"/>
                        <a:t>⭐️Date Event</a:t>
                      </a:r>
                      <a:endParaRPr lang="zh-CN" altLang="en-US" sz="2000"/>
                    </a:p>
                  </a:txBody>
                  <a:tcPr/>
                </a:tc>
                <a:tc>
                  <a:txBody>
                    <a:bodyPr/>
                    <a:lstStyle/>
                    <a:p>
                      <a:r>
                        <a:rPr lang="de-CH" altLang="zh-CN" sz="1600" b="0" i="0" kern="1200">
                          <a:solidFill>
                            <a:schemeClr val="dk1"/>
                          </a:solidFill>
                          <a:effectLst/>
                          <a:latin typeface="+mn-lt"/>
                          <a:ea typeface="+mn-ea"/>
                          <a:cs typeface="+mn-cs"/>
                        </a:rPr>
                        <a:t>poorly defined events or incorrect dates </a:t>
                      </a:r>
                    </a:p>
                  </a:txBody>
                  <a:tcPr/>
                </a:tc>
                <a:tc>
                  <a:txBody>
                    <a:bodyPr/>
                    <a:lstStyle/>
                    <a:p>
                      <a:r>
                        <a:rPr lang="de-CH" altLang="zh-CN" sz="1600" b="0" i="0" kern="1200">
                          <a:solidFill>
                            <a:schemeClr val="dk1"/>
                          </a:solidFill>
                          <a:effectLst/>
                          <a:latin typeface="+mn-lt"/>
                          <a:ea typeface="+mn-ea"/>
                          <a:cs typeface="+mn-cs"/>
                        </a:rPr>
                        <a:t>have to cosider a wider range of possible models</a:t>
                      </a:r>
                    </a:p>
                    <a:p>
                      <a:endParaRPr lang="de-CH" altLang="zh-CN" sz="1600" b="0" i="0" kern="1200">
                        <a:solidFill>
                          <a:schemeClr val="dk1"/>
                        </a:solidFill>
                        <a:effectLst/>
                        <a:latin typeface="+mn-lt"/>
                        <a:ea typeface="+mn-ea"/>
                        <a:cs typeface="+mn-cs"/>
                      </a:endParaRPr>
                    </a:p>
                    <a:p>
                      <a:r>
                        <a:rPr lang="de-CH" altLang="zh-CN" sz="1600" b="0" i="0" kern="1200">
                          <a:solidFill>
                            <a:schemeClr val="dk1"/>
                          </a:solidFill>
                          <a:effectLst/>
                          <a:latin typeface="+mn-lt"/>
                          <a:ea typeface="+mn-ea"/>
                          <a:cs typeface="+mn-cs"/>
                        </a:rPr>
                        <a:t>ITSA model-building process is more </a:t>
                      </a:r>
                      <a:r>
                        <a:rPr lang="de-CH" altLang="zh-CN" sz="1600" b="1" i="0" kern="1200">
                          <a:solidFill>
                            <a:schemeClr val="dk1"/>
                          </a:solidFill>
                          <a:effectLst/>
                          <a:latin typeface="+mn-lt"/>
                          <a:ea typeface="+mn-ea"/>
                          <a:cs typeface="+mn-cs"/>
                        </a:rPr>
                        <a:t>exploratory</a:t>
                      </a:r>
                      <a:r>
                        <a:rPr lang="de-CH" altLang="zh-CN" sz="1600" b="0" i="0" kern="1200">
                          <a:solidFill>
                            <a:schemeClr val="dk1"/>
                          </a:solidFill>
                          <a:effectLst/>
                          <a:latin typeface="+mn-lt"/>
                          <a:ea typeface="+mn-ea"/>
                          <a:cs typeface="+mn-cs"/>
                        </a:rPr>
                        <a:t> than </a:t>
                      </a:r>
                      <a:r>
                        <a:rPr lang="de-CH" altLang="zh-CN" sz="1600" b="1" i="0" kern="1200">
                          <a:solidFill>
                            <a:schemeClr val="dk1"/>
                          </a:solidFill>
                          <a:effectLst/>
                          <a:latin typeface="+mn-lt"/>
                          <a:ea typeface="+mn-ea"/>
                          <a:cs typeface="+mn-cs"/>
                        </a:rPr>
                        <a:t>confirmatory</a:t>
                      </a:r>
                      <a:r>
                        <a:rPr lang="de-CH" altLang="zh-CN" sz="1600" b="0" i="0" kern="1200">
                          <a:solidFill>
                            <a:schemeClr val="dk1"/>
                          </a:solidFill>
                          <a:effectLst/>
                          <a:latin typeface="+mn-lt"/>
                          <a:ea typeface="+mn-ea"/>
                          <a:cs typeface="+mn-cs"/>
                        </a:rPr>
                        <a:t>. </a:t>
                      </a:r>
                      <a:endParaRPr lang="zh-CN" altLang="en-US" sz="1600"/>
                    </a:p>
                  </a:txBody>
                  <a:tcPr/>
                </a:tc>
                <a:extLst>
                  <a:ext uri="{0D108BD9-81ED-4DB2-BD59-A6C34878D82A}">
                    <a16:rowId xmlns:a16="http://schemas.microsoft.com/office/drawing/2014/main" val="2364007553"/>
                  </a:ext>
                </a:extLst>
              </a:tr>
              <a:tr h="893143">
                <a:tc>
                  <a:txBody>
                    <a:bodyPr/>
                    <a:lstStyle/>
                    <a:p>
                      <a:r>
                        <a:rPr lang="en-US" altLang="zh-CN" sz="2000"/>
                        <a:t>Choose Indicator</a:t>
                      </a:r>
                      <a:endParaRPr lang="zh-CN" altLang="en-US" sz="2000"/>
                    </a:p>
                  </a:txBody>
                  <a:tcPr/>
                </a:tc>
                <a:tc>
                  <a:txBody>
                    <a:bodyPr/>
                    <a:lstStyle/>
                    <a:p>
                      <a:r>
                        <a:rPr lang="de-CH" altLang="zh-CN" sz="1600" b="0" i="0" kern="1200">
                          <a:solidFill>
                            <a:schemeClr val="dk1"/>
                          </a:solidFill>
                          <a:effectLst/>
                          <a:latin typeface="+mn-lt"/>
                          <a:ea typeface="+mn-ea"/>
                          <a:cs typeface="+mn-cs"/>
                        </a:rPr>
                        <a:t>the available data do not represent a properly random sample of all available data</a:t>
                      </a:r>
                    </a:p>
                  </a:txBody>
                  <a:tcPr/>
                </a:tc>
                <a:tc>
                  <a:txBody>
                    <a:bodyPr/>
                    <a:lstStyle/>
                    <a:p>
                      <a:r>
                        <a:rPr lang="en-US" altLang="zh-CN" sz="1600"/>
                        <a:t>we get reliable numerical results, but it is not what we really want for realistic meaning</a:t>
                      </a:r>
                      <a:endParaRPr lang="zh-CN" altLang="en-US" sz="1600"/>
                    </a:p>
                  </a:txBody>
                  <a:tcPr/>
                </a:tc>
                <a:extLst>
                  <a:ext uri="{0D108BD9-81ED-4DB2-BD59-A6C34878D82A}">
                    <a16:rowId xmlns:a16="http://schemas.microsoft.com/office/drawing/2014/main" val="3319533649"/>
                  </a:ext>
                </a:extLst>
              </a:tr>
              <a:tr h="1012736">
                <a:tc>
                  <a:txBody>
                    <a:bodyPr/>
                    <a:lstStyle/>
                    <a:p>
                      <a:r>
                        <a:rPr lang="de-CH" altLang="zh-CN" sz="2000" b="1" i="0" kern="1200">
                          <a:solidFill>
                            <a:schemeClr val="lt1"/>
                          </a:solidFill>
                          <a:effectLst/>
                          <a:latin typeface="+mn-lt"/>
                          <a:ea typeface="+mn-ea"/>
                          <a:cs typeface="+mn-cs"/>
                        </a:rPr>
                        <a:t>Exclude Rival Explanation</a:t>
                      </a:r>
                      <a:endParaRPr lang="zh-CN" altLang="en-US" sz="2000"/>
                    </a:p>
                  </a:txBody>
                  <a:tcPr/>
                </a:tc>
                <a:tc>
                  <a:txBody>
                    <a:bodyPr/>
                    <a:lstStyle/>
                    <a:p>
                      <a:r>
                        <a:rPr lang="de-CH" altLang="zh-CN" sz="1600" b="0" i="0" kern="1200">
                          <a:solidFill>
                            <a:schemeClr val="dk1"/>
                          </a:solidFill>
                          <a:effectLst/>
                          <a:latin typeface="+mn-lt"/>
                          <a:ea typeface="+mn-ea"/>
                          <a:cs typeface="+mn-cs"/>
                        </a:rPr>
                        <a:t>measurement methods change</a:t>
                      </a:r>
                    </a:p>
                    <a:p>
                      <a:endParaRPr lang="de-CH" altLang="zh-CN" sz="1800" b="0" i="0" kern="1200">
                        <a:solidFill>
                          <a:schemeClr val="dk1"/>
                        </a:solidFill>
                        <a:effectLst/>
                        <a:latin typeface="+mn-lt"/>
                        <a:ea typeface="+mn-ea"/>
                        <a:cs typeface="+mn-cs"/>
                      </a:endParaRPr>
                    </a:p>
                    <a:p>
                      <a:r>
                        <a:rPr lang="de-CH" altLang="zh-CN" sz="1600" b="0" i="0" kern="1200">
                          <a:solidFill>
                            <a:schemeClr val="dk1"/>
                          </a:solidFill>
                          <a:effectLst/>
                          <a:latin typeface="+mn-lt"/>
                          <a:ea typeface="+mn-ea"/>
                          <a:cs typeface="+mn-cs"/>
                        </a:rPr>
                        <a:t>confounders by other interventions that occurred concurrently</a:t>
                      </a:r>
                    </a:p>
                  </a:txBody>
                  <a:tcPr/>
                </a:tc>
                <a:tc>
                  <a:txBody>
                    <a:bodyPr/>
                    <a:lstStyle/>
                    <a:p>
                      <a:r>
                        <a:rPr lang="en-US" altLang="zh-CN" sz="1600"/>
                        <a:t>wrong conclusion due to other factors, failure analysis</a:t>
                      </a:r>
                      <a:endParaRPr lang="zh-CN" altLang="en-US" sz="1600"/>
                    </a:p>
                  </a:txBody>
                  <a:tcPr/>
                </a:tc>
                <a:extLst>
                  <a:ext uri="{0D108BD9-81ED-4DB2-BD59-A6C34878D82A}">
                    <a16:rowId xmlns:a16="http://schemas.microsoft.com/office/drawing/2014/main" val="3639840089"/>
                  </a:ext>
                </a:extLst>
              </a:tr>
            </a:tbl>
          </a:graphicData>
        </a:graphic>
      </p:graphicFrame>
      <p:sp>
        <p:nvSpPr>
          <p:cNvPr id="3" name="矩形 2">
            <a:extLst>
              <a:ext uri="{FF2B5EF4-FFF2-40B4-BE49-F238E27FC236}">
                <a16:creationId xmlns:a16="http://schemas.microsoft.com/office/drawing/2014/main" id="{67840178-7F63-B225-D842-70F8583074D6}"/>
              </a:ext>
            </a:extLst>
          </p:cNvPr>
          <p:cNvSpPr/>
          <p:nvPr/>
        </p:nvSpPr>
        <p:spPr>
          <a:xfrm>
            <a:off x="789098" y="5273019"/>
            <a:ext cx="10613804" cy="584775"/>
          </a:xfrm>
          <a:prstGeom prst="rect">
            <a:avLst/>
          </a:prstGeom>
          <a:noFill/>
        </p:spPr>
        <p:txBody>
          <a:bodyPr wrap="none" lIns="91440" tIns="45720" rIns="91440" bIns="45720">
            <a:spAutoFit/>
          </a:bodyPr>
          <a:lstStyle/>
          <a:p>
            <a:pPr algn="ctr"/>
            <a:r>
              <a:rPr lang="en-US" altLang="zh-CN" sz="3200">
                <a:ln w="0"/>
                <a:effectLst>
                  <a:outerShdw blurRad="38100" dist="19050" dir="2700000" algn="tl" rotWithShape="0">
                    <a:schemeClr val="dk1">
                      <a:alpha val="40000"/>
                    </a:schemeClr>
                  </a:outerShdw>
                </a:effectLst>
              </a:rPr>
              <a:t>solution : independent data source &amp; existing researches !!!</a:t>
            </a:r>
            <a:endParaRPr lang="zh-CN" altLang="en-US" sz="3200" b="0" cap="none" spc="0">
              <a:ln w="0"/>
              <a:solidFill>
                <a:schemeClr val="tx1"/>
              </a:solidFill>
              <a:effectLst>
                <a:outerShdw blurRad="38100" dist="19050" dir="2700000" algn="tl" rotWithShape="0">
                  <a:schemeClr val="dk1">
                    <a:alpha val="40000"/>
                  </a:schemeClr>
                </a:outerShdw>
              </a:effectLst>
            </a:endParaRPr>
          </a:p>
        </p:txBody>
      </p:sp>
      <p:sp>
        <p:nvSpPr>
          <p:cNvPr id="4" name="文本框 3">
            <a:extLst>
              <a:ext uri="{FF2B5EF4-FFF2-40B4-BE49-F238E27FC236}">
                <a16:creationId xmlns:a16="http://schemas.microsoft.com/office/drawing/2014/main" id="{09A79DFD-06D8-05F3-5BC4-8155633CD96E}"/>
              </a:ext>
            </a:extLst>
          </p:cNvPr>
          <p:cNvSpPr txBox="1"/>
          <p:nvPr/>
        </p:nvSpPr>
        <p:spPr>
          <a:xfrm>
            <a:off x="11212402" y="1292593"/>
            <a:ext cx="381000" cy="246221"/>
          </a:xfrm>
          <a:prstGeom prst="rect">
            <a:avLst/>
          </a:prstGeom>
          <a:noFill/>
        </p:spPr>
        <p:txBody>
          <a:bodyPr wrap="square" rtlCol="0">
            <a:spAutoFit/>
          </a:bodyPr>
          <a:lstStyle/>
          <a:p>
            <a:r>
              <a:rPr kumimoji="1" lang="en-US" altLang="zh-CN" sz="1000"/>
              <a:t>[1]</a:t>
            </a:r>
            <a:endParaRPr kumimoji="1" lang="zh-CN" altLang="en-US" sz="1000"/>
          </a:p>
        </p:txBody>
      </p:sp>
      <p:sp>
        <p:nvSpPr>
          <p:cNvPr id="5" name="文本框 4">
            <a:extLst>
              <a:ext uri="{FF2B5EF4-FFF2-40B4-BE49-F238E27FC236}">
                <a16:creationId xmlns:a16="http://schemas.microsoft.com/office/drawing/2014/main" id="{CFDDEB47-302B-7070-EF24-992297AE1DDF}"/>
              </a:ext>
            </a:extLst>
          </p:cNvPr>
          <p:cNvSpPr txBox="1"/>
          <p:nvPr/>
        </p:nvSpPr>
        <p:spPr>
          <a:xfrm>
            <a:off x="188587" y="6532960"/>
            <a:ext cx="8694156" cy="246221"/>
          </a:xfrm>
          <a:prstGeom prst="rect">
            <a:avLst/>
          </a:prstGeom>
          <a:noFill/>
        </p:spPr>
        <p:txBody>
          <a:bodyPr wrap="square" rtlCol="0">
            <a:spAutoFit/>
          </a:bodyPr>
          <a:lstStyle/>
          <a:p>
            <a:r>
              <a:rPr kumimoji="1" lang="en-US" altLang="zh-CN" sz="1000"/>
              <a:t>[1] </a:t>
            </a:r>
            <a:r>
              <a:rPr kumimoji="1" lang="en-US" altLang="zh-CN" sz="1000">
                <a:hlinkClick r:id="rId3"/>
              </a:rPr>
              <a:t>Using intervention time series analyses to assess the effects of imperfectly identifiable natural events: a general method and example</a:t>
            </a:r>
            <a:endParaRPr kumimoji="1" lang="zh-CN" altLang="en-US" sz="1000"/>
          </a:p>
        </p:txBody>
      </p:sp>
    </p:spTree>
    <p:extLst>
      <p:ext uri="{BB962C8B-B14F-4D97-AF65-F5344CB8AC3E}">
        <p14:creationId xmlns:p14="http://schemas.microsoft.com/office/powerpoint/2010/main" val="383222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539340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practice</a:t>
            </a:r>
          </a:p>
        </p:txBody>
      </p:sp>
      <p:graphicFrame>
        <p:nvGraphicFramePr>
          <p:cNvPr id="2" name="表格 2">
            <a:extLst>
              <a:ext uri="{FF2B5EF4-FFF2-40B4-BE49-F238E27FC236}">
                <a16:creationId xmlns:a16="http://schemas.microsoft.com/office/drawing/2014/main" id="{3A59D2E2-2AAB-03C8-4F69-3BE253087B6D}"/>
              </a:ext>
            </a:extLst>
          </p:cNvPr>
          <p:cNvGraphicFramePr>
            <a:graphicFrameLocks noGrp="1"/>
          </p:cNvGraphicFramePr>
          <p:nvPr/>
        </p:nvGraphicFramePr>
        <p:xfrm>
          <a:off x="849773" y="1137213"/>
          <a:ext cx="10492453" cy="2574495"/>
        </p:xfrm>
        <a:graphic>
          <a:graphicData uri="http://schemas.openxmlformats.org/drawingml/2006/table">
            <a:tbl>
              <a:tblPr firstRow="1" bandRow="1">
                <a:tableStyleId>{00A15C55-8517-42AA-B614-E9B94910E393}</a:tableStyleId>
              </a:tblPr>
              <a:tblGrid>
                <a:gridCol w="2657356">
                  <a:extLst>
                    <a:ext uri="{9D8B030D-6E8A-4147-A177-3AD203B41FA5}">
                      <a16:colId xmlns:a16="http://schemas.microsoft.com/office/drawing/2014/main" val="3635719178"/>
                    </a:ext>
                  </a:extLst>
                </a:gridCol>
                <a:gridCol w="2452868">
                  <a:extLst>
                    <a:ext uri="{9D8B030D-6E8A-4147-A177-3AD203B41FA5}">
                      <a16:colId xmlns:a16="http://schemas.microsoft.com/office/drawing/2014/main" val="220655840"/>
                    </a:ext>
                  </a:extLst>
                </a:gridCol>
                <a:gridCol w="2488557">
                  <a:extLst>
                    <a:ext uri="{9D8B030D-6E8A-4147-A177-3AD203B41FA5}">
                      <a16:colId xmlns:a16="http://schemas.microsoft.com/office/drawing/2014/main" val="3037211045"/>
                    </a:ext>
                  </a:extLst>
                </a:gridCol>
                <a:gridCol w="2893672">
                  <a:extLst>
                    <a:ext uri="{9D8B030D-6E8A-4147-A177-3AD203B41FA5}">
                      <a16:colId xmlns:a16="http://schemas.microsoft.com/office/drawing/2014/main" val="1539991504"/>
                    </a:ext>
                  </a:extLst>
                </a:gridCol>
              </a:tblGrid>
              <a:tr h="1080975">
                <a:tc>
                  <a:txBody>
                    <a:bodyPr/>
                    <a:lstStyle/>
                    <a:p>
                      <a:r>
                        <a:rPr lang="en-US" altLang="zh-CN" sz="2400"/>
                        <a:t>Data</a:t>
                      </a:r>
                      <a:endParaRPr lang="zh-CN" altLang="en-US" sz="2400"/>
                    </a:p>
                  </a:txBody>
                  <a:tcPr/>
                </a:tc>
                <a:tc>
                  <a:txBody>
                    <a:bodyPr/>
                    <a:lstStyle/>
                    <a:p>
                      <a:r>
                        <a:rPr lang="en-US" altLang="zh-CN" sz="2400"/>
                        <a:t>Date Event</a:t>
                      </a:r>
                      <a:endParaRPr lang="zh-CN" altLang="en-US" sz="2400"/>
                    </a:p>
                  </a:txBody>
                  <a:tcPr/>
                </a:tc>
                <a:tc>
                  <a:txBody>
                    <a:bodyPr/>
                    <a:lstStyle/>
                    <a:p>
                      <a:r>
                        <a:rPr lang="en-US" altLang="zh-CN" sz="2400"/>
                        <a:t>choose indicator</a:t>
                      </a:r>
                      <a:endParaRPr lang="zh-CN" altLang="en-US" sz="2400"/>
                    </a:p>
                  </a:txBody>
                  <a:tcPr/>
                </a:tc>
                <a:tc>
                  <a:txBody>
                    <a:bodyPr/>
                    <a:lstStyle/>
                    <a:p>
                      <a:r>
                        <a:rPr lang="de-CH" altLang="zh-CN" sz="2400" b="1" i="0" kern="1200">
                          <a:solidFill>
                            <a:schemeClr val="lt1"/>
                          </a:solidFill>
                          <a:effectLst/>
                          <a:latin typeface="+mn-lt"/>
                          <a:ea typeface="+mn-ea"/>
                          <a:cs typeface="+mn-cs"/>
                        </a:rPr>
                        <a:t>Exclude Rival Explanation</a:t>
                      </a:r>
                      <a:endParaRPr lang="zh-CN" altLang="en-US" sz="2400"/>
                    </a:p>
                  </a:txBody>
                  <a:tcPr/>
                </a:tc>
                <a:extLst>
                  <a:ext uri="{0D108BD9-81ED-4DB2-BD59-A6C34878D82A}">
                    <a16:rowId xmlns:a16="http://schemas.microsoft.com/office/drawing/2014/main" val="4082710584"/>
                  </a:ext>
                </a:extLst>
              </a:tr>
              <a:tr h="605406">
                <a:tc>
                  <a:txBody>
                    <a:bodyPr/>
                    <a:lstStyle/>
                    <a:p>
                      <a:r>
                        <a:rPr lang="en-US" altLang="zh-CN" sz="1800" b="1">
                          <a:hlinkClick r:id="rId3"/>
                        </a:rPr>
                        <a:t>Google Trend</a:t>
                      </a:r>
                      <a:r>
                        <a:rPr lang="en-US" altLang="zh-CN" sz="1800" b="1"/>
                        <a:t>: zoom⭐️</a:t>
                      </a:r>
                      <a:endParaRPr lang="zh-CN" altLang="en-US" sz="1800" b="1"/>
                    </a:p>
                  </a:txBody>
                  <a:tcPr/>
                </a:tc>
                <a:tc>
                  <a:txBody>
                    <a:bodyPr/>
                    <a:lstStyle/>
                    <a:p>
                      <a:r>
                        <a:rPr lang="en-US" altLang="zh-CN" b="1">
                          <a:solidFill>
                            <a:srgbClr val="FF0000"/>
                          </a:solidFill>
                        </a:rPr>
                        <a:t>easy</a:t>
                      </a:r>
                      <a:r>
                        <a:rPr lang="en-US" altLang="zh-CN"/>
                        <a:t>, </a:t>
                      </a:r>
                      <a:r>
                        <a:rPr lang="en-US" altLang="zh-CN" sz="1600"/>
                        <a:t>SAH policy</a:t>
                      </a:r>
                      <a:r>
                        <a:rPr lang="zh-CN" altLang="en-US" sz="1600"/>
                        <a:t> </a:t>
                      </a:r>
                      <a:r>
                        <a:rPr lang="en-US" altLang="zh-CN" sz="1600"/>
                        <a:t>come into force at once </a:t>
                      </a:r>
                      <a:endParaRPr lang="zh-CN" altLang="en-US" sz="1600"/>
                    </a:p>
                  </a:txBody>
                  <a:tcPr/>
                </a:tc>
                <a:tc>
                  <a:txBody>
                    <a:bodyPr/>
                    <a:lstStyle/>
                    <a:p>
                      <a:r>
                        <a:rPr lang="en-US" altLang="zh-CN" b="1">
                          <a:solidFill>
                            <a:srgbClr val="FF0000"/>
                          </a:solidFill>
                        </a:rPr>
                        <a:t>hard</a:t>
                      </a:r>
                      <a:r>
                        <a:rPr lang="en-US" altLang="zh-CN"/>
                        <a:t>, </a:t>
                      </a:r>
                      <a:r>
                        <a:rPr lang="en-US" altLang="zh-CN" sz="1600"/>
                        <a:t>the gap between search &amp; usage</a:t>
                      </a:r>
                      <a:endParaRPr lang="zh-CN" altLang="en-US" sz="1600"/>
                    </a:p>
                  </a:txBody>
                  <a:tcPr/>
                </a:tc>
                <a:tc>
                  <a:txBody>
                    <a:bodyPr/>
                    <a:lstStyle/>
                    <a:p>
                      <a:r>
                        <a:rPr lang="en-US" altLang="zh-CN" b="1">
                          <a:solidFill>
                            <a:srgbClr val="FF0000"/>
                          </a:solidFill>
                        </a:rPr>
                        <a:t>easy</a:t>
                      </a:r>
                      <a:r>
                        <a:rPr lang="en-US" altLang="zh-CN"/>
                        <a:t>, </a:t>
                      </a:r>
                      <a:r>
                        <a:rPr lang="en-US" altLang="zh-CN" sz="1600"/>
                        <a:t>as personal experiences imply</a:t>
                      </a:r>
                      <a:endParaRPr lang="zh-CN" altLang="en-US" sz="1600"/>
                    </a:p>
                  </a:txBody>
                  <a:tcPr/>
                </a:tc>
                <a:extLst>
                  <a:ext uri="{0D108BD9-81ED-4DB2-BD59-A6C34878D82A}">
                    <a16:rowId xmlns:a16="http://schemas.microsoft.com/office/drawing/2014/main" val="22151235"/>
                  </a:ext>
                </a:extLst>
              </a:tr>
              <a:tr h="605406">
                <a:tc>
                  <a:txBody>
                    <a:bodyPr/>
                    <a:lstStyle/>
                    <a:p>
                      <a:r>
                        <a:rPr lang="de-CH" altLang="zh-CN" sz="1600">
                          <a:hlinkClick r:id="rId4"/>
                        </a:rPr>
                        <a:t>OECD Data</a:t>
                      </a:r>
                      <a:r>
                        <a:rPr lang="de-CH" altLang="zh-CN" sz="1600"/>
                        <a:t>: unemployment</a:t>
                      </a:r>
                      <a:endParaRPr lang="zh-CN" altLang="en-US" sz="1600"/>
                    </a:p>
                  </a:txBody>
                  <a:tcPr/>
                </a:tc>
                <a:tc>
                  <a:txBody>
                    <a:bodyPr/>
                    <a:lstStyle/>
                    <a:p>
                      <a:r>
                        <a:rPr lang="en-US" altLang="zh-CN" b="1">
                          <a:solidFill>
                            <a:srgbClr val="FF0000"/>
                          </a:solidFill>
                        </a:rPr>
                        <a:t>hard</a:t>
                      </a:r>
                      <a:r>
                        <a:rPr lang="en-US" altLang="zh-CN"/>
                        <a:t>, </a:t>
                      </a:r>
                      <a:r>
                        <a:rPr lang="en-US" altLang="zh-CN" sz="1600"/>
                        <a:t>unmeasurable delay</a:t>
                      </a:r>
                      <a:endParaRPr lang="zh-CN" altLang="en-US" sz="1600"/>
                    </a:p>
                  </a:txBody>
                  <a:tcPr/>
                </a:tc>
                <a:tc>
                  <a:txBody>
                    <a:bodyPr/>
                    <a:lstStyle/>
                    <a:p>
                      <a:r>
                        <a:rPr lang="en-US" altLang="zh-CN" b="1">
                          <a:solidFill>
                            <a:srgbClr val="FF0000"/>
                          </a:solidFill>
                        </a:rPr>
                        <a:t>easy</a:t>
                      </a:r>
                      <a:r>
                        <a:rPr lang="en-US" altLang="zh-CN"/>
                        <a:t>, </a:t>
                      </a:r>
                      <a:r>
                        <a:rPr lang="en-US" altLang="zh-CN" sz="1600"/>
                        <a:t>authortative of OECD </a:t>
                      </a:r>
                      <a:endParaRPr lang="zh-CN" altLang="en-US" sz="1600"/>
                    </a:p>
                  </a:txBody>
                  <a:tcPr/>
                </a:tc>
                <a:tc>
                  <a:txBody>
                    <a:bodyPr/>
                    <a:lstStyle/>
                    <a:p>
                      <a:r>
                        <a:rPr lang="en-US" altLang="zh-CN" b="1">
                          <a:solidFill>
                            <a:srgbClr val="FF0000"/>
                          </a:solidFill>
                        </a:rPr>
                        <a:t>hard</a:t>
                      </a:r>
                      <a:r>
                        <a:rPr lang="en-US" altLang="zh-CN"/>
                        <a:t>, </a:t>
                      </a:r>
                      <a:r>
                        <a:rPr lang="en-US" altLang="zh-CN" sz="1600"/>
                        <a:t>unresolved confounders for complex economic system</a:t>
                      </a:r>
                      <a:endParaRPr lang="zh-CN" altLang="en-US" sz="1600"/>
                    </a:p>
                  </a:txBody>
                  <a:tcPr/>
                </a:tc>
                <a:extLst>
                  <a:ext uri="{0D108BD9-81ED-4DB2-BD59-A6C34878D82A}">
                    <a16:rowId xmlns:a16="http://schemas.microsoft.com/office/drawing/2014/main" val="3871494163"/>
                  </a:ext>
                </a:extLst>
              </a:tr>
            </a:tbl>
          </a:graphicData>
        </a:graphic>
      </p:graphicFrame>
    </p:spTree>
    <p:extLst>
      <p:ext uri="{BB962C8B-B14F-4D97-AF65-F5344CB8AC3E}">
        <p14:creationId xmlns:p14="http://schemas.microsoft.com/office/powerpoint/2010/main" val="70517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5405792"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ARIMA &amp; pipeline</a:t>
            </a:r>
          </a:p>
        </p:txBody>
      </p:sp>
      <p:pic>
        <p:nvPicPr>
          <p:cNvPr id="3073" name="Picture 1" descr="page5image15128256">
            <a:extLst>
              <a:ext uri="{FF2B5EF4-FFF2-40B4-BE49-F238E27FC236}">
                <a16:creationId xmlns:a16="http://schemas.microsoft.com/office/drawing/2014/main" id="{A43E0FC8-7B73-98F0-A29C-09B377D3A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23" y="946768"/>
            <a:ext cx="6191821" cy="582866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121DDCD-8DFF-EA84-B2F1-7641EF22124B}"/>
              </a:ext>
            </a:extLst>
          </p:cNvPr>
          <p:cNvSpPr txBox="1"/>
          <p:nvPr/>
        </p:nvSpPr>
        <p:spPr>
          <a:xfrm>
            <a:off x="7095281" y="901065"/>
            <a:ext cx="4896091" cy="1631216"/>
          </a:xfrm>
          <a:prstGeom prst="rect">
            <a:avLst/>
          </a:prstGeom>
          <a:noFill/>
        </p:spPr>
        <p:txBody>
          <a:bodyPr wrap="square" rtlCol="0">
            <a:spAutoFit/>
          </a:bodyPr>
          <a:lstStyle/>
          <a:p>
            <a:r>
              <a:rPr kumimoji="1" lang="en-US" altLang="zh-CN" dirty="0"/>
              <a:t>ARMA requirement :  stationary</a:t>
            </a:r>
          </a:p>
          <a:p>
            <a:pPr marL="285750" indent="-285750">
              <a:buFont typeface="Arial" panose="020B0604020202020204" pitchFamily="34" charset="0"/>
              <a:buChar char="•"/>
            </a:pPr>
            <a:r>
              <a:rPr kumimoji="1" lang="en-US" altLang="zh-CN" sz="1600" dirty="0"/>
              <a:t>constant mean</a:t>
            </a:r>
          </a:p>
          <a:p>
            <a:pPr marL="285750" indent="-285750">
              <a:buFont typeface="Arial" panose="020B0604020202020204" pitchFamily="34" charset="0"/>
              <a:buChar char="•"/>
            </a:pPr>
            <a:r>
              <a:rPr kumimoji="1" lang="en-US" altLang="zh-CN" sz="1600" dirty="0"/>
              <a:t>constant variance</a:t>
            </a:r>
          </a:p>
          <a:p>
            <a:pPr marL="285750" indent="-285750">
              <a:buFont typeface="Arial" panose="020B0604020202020204" pitchFamily="34" charset="0"/>
              <a:buChar char="•"/>
            </a:pPr>
            <a:r>
              <a:rPr kumimoji="1" lang="en-US" altLang="zh-CN" sz="1600" dirty="0"/>
              <a:t>constant covariance</a:t>
            </a:r>
          </a:p>
          <a:p>
            <a:pPr marL="285750" indent="-285750">
              <a:buFont typeface="Arial" panose="020B0604020202020204" pitchFamily="34" charset="0"/>
              <a:buChar char="•"/>
            </a:pPr>
            <a:endParaRPr kumimoji="1" lang="en-US" altLang="zh-CN" sz="1600" dirty="0"/>
          </a:p>
          <a:p>
            <a:r>
              <a:rPr kumimoji="1" lang="en-US" altLang="zh-CN" dirty="0"/>
              <a:t>ARIMA assumption : normally distributed error</a:t>
            </a:r>
          </a:p>
        </p:txBody>
      </p:sp>
      <p:sp>
        <p:nvSpPr>
          <p:cNvPr id="4" name="文本框 3">
            <a:extLst>
              <a:ext uri="{FF2B5EF4-FFF2-40B4-BE49-F238E27FC236}">
                <a16:creationId xmlns:a16="http://schemas.microsoft.com/office/drawing/2014/main" id="{F6545DDD-4311-F985-8292-65C5B51A1500}"/>
              </a:ext>
            </a:extLst>
          </p:cNvPr>
          <p:cNvSpPr txBox="1"/>
          <p:nvPr/>
        </p:nvSpPr>
        <p:spPr>
          <a:xfrm>
            <a:off x="1979271" y="4039565"/>
            <a:ext cx="370390" cy="369332"/>
          </a:xfrm>
          <a:prstGeom prst="rect">
            <a:avLst/>
          </a:prstGeom>
          <a:noFill/>
        </p:spPr>
        <p:txBody>
          <a:bodyPr wrap="square" rtlCol="0">
            <a:spAutoFit/>
          </a:bodyPr>
          <a:lstStyle/>
          <a:p>
            <a:endParaRPr kumimoji="1" lang="zh-CN" altLang="en-US"/>
          </a:p>
        </p:txBody>
      </p:sp>
      <p:sp>
        <p:nvSpPr>
          <p:cNvPr id="5" name="文本框 4">
            <a:extLst>
              <a:ext uri="{FF2B5EF4-FFF2-40B4-BE49-F238E27FC236}">
                <a16:creationId xmlns:a16="http://schemas.microsoft.com/office/drawing/2014/main" id="{9FE7C4E3-F548-5B2E-F0A2-B4A5742EC5FB}"/>
              </a:ext>
            </a:extLst>
          </p:cNvPr>
          <p:cNvSpPr txBox="1"/>
          <p:nvPr/>
        </p:nvSpPr>
        <p:spPr>
          <a:xfrm>
            <a:off x="200628" y="6244174"/>
            <a:ext cx="370390" cy="261610"/>
          </a:xfrm>
          <a:prstGeom prst="rect">
            <a:avLst/>
          </a:prstGeom>
          <a:noFill/>
        </p:spPr>
        <p:txBody>
          <a:bodyPr wrap="square" rtlCol="0">
            <a:spAutoFit/>
          </a:bodyPr>
          <a:lstStyle/>
          <a:p>
            <a:r>
              <a:rPr kumimoji="1" lang="en-US" altLang="zh-CN" sz="1050"/>
              <a:t>[1]</a:t>
            </a:r>
            <a:endParaRPr kumimoji="1" lang="zh-CN" altLang="en-US" sz="1050"/>
          </a:p>
        </p:txBody>
      </p:sp>
      <p:sp>
        <p:nvSpPr>
          <p:cNvPr id="8" name="文本框 7">
            <a:extLst>
              <a:ext uri="{FF2B5EF4-FFF2-40B4-BE49-F238E27FC236}">
                <a16:creationId xmlns:a16="http://schemas.microsoft.com/office/drawing/2014/main" id="{42DBFD27-34D0-F4F1-933E-2DCFF508F53C}"/>
              </a:ext>
            </a:extLst>
          </p:cNvPr>
          <p:cNvSpPr txBox="1"/>
          <p:nvPr/>
        </p:nvSpPr>
        <p:spPr>
          <a:xfrm>
            <a:off x="6096000" y="6359935"/>
            <a:ext cx="6096000" cy="415498"/>
          </a:xfrm>
          <a:prstGeom prst="rect">
            <a:avLst/>
          </a:prstGeom>
          <a:noFill/>
        </p:spPr>
        <p:txBody>
          <a:bodyPr wrap="square" rtlCol="0">
            <a:spAutoFit/>
          </a:bodyPr>
          <a:lstStyle/>
          <a:p>
            <a:r>
              <a:rPr kumimoji="1" lang="en-US" altLang="zh-CN" sz="1050"/>
              <a:t>[1] </a:t>
            </a:r>
            <a:r>
              <a:rPr kumimoji="1" lang="en-US" altLang="zh-CN" sz="1050">
                <a:hlinkClick r:id="rId4"/>
              </a:rPr>
              <a:t>Interrupted time series analysis using autoregressive integrated moving average (ARIMA) models: a guide for evaluating large-scale health interventions</a:t>
            </a:r>
            <a:endParaRPr kumimoji="1" lang="zh-CN" altLang="en-US" sz="1050"/>
          </a:p>
        </p:txBody>
      </p:sp>
      <p:sp>
        <p:nvSpPr>
          <p:cNvPr id="6" name="右箭头 5">
            <a:extLst>
              <a:ext uri="{FF2B5EF4-FFF2-40B4-BE49-F238E27FC236}">
                <a16:creationId xmlns:a16="http://schemas.microsoft.com/office/drawing/2014/main" id="{A2C31852-EE3D-72B3-01BE-FF91C483DF2F}"/>
              </a:ext>
            </a:extLst>
          </p:cNvPr>
          <p:cNvSpPr/>
          <p:nvPr/>
        </p:nvSpPr>
        <p:spPr>
          <a:xfrm>
            <a:off x="6392449" y="3784922"/>
            <a:ext cx="5448452" cy="138896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a:solidFill>
                  <a:schemeClr val="bg1"/>
                </a:solidFill>
              </a:rPr>
              <a:t>next: analysis of zoom data</a:t>
            </a:r>
            <a:endParaRPr kumimoji="1" lang="zh-CN" altLang="en-US" sz="2400">
              <a:solidFill>
                <a:schemeClr val="bg1"/>
              </a:solidFill>
            </a:endParaRPr>
          </a:p>
        </p:txBody>
      </p:sp>
    </p:spTree>
    <p:extLst>
      <p:ext uri="{BB962C8B-B14F-4D97-AF65-F5344CB8AC3E}">
        <p14:creationId xmlns:p14="http://schemas.microsoft.com/office/powerpoint/2010/main" val="777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5786664"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problem formulate</a:t>
            </a:r>
          </a:p>
        </p:txBody>
      </p:sp>
      <p:sp>
        <p:nvSpPr>
          <p:cNvPr id="2" name="AutoShape 2">
            <a:extLst>
              <a:ext uri="{FF2B5EF4-FFF2-40B4-BE49-F238E27FC236}">
                <a16:creationId xmlns:a16="http://schemas.microsoft.com/office/drawing/2014/main" id="{C2099F5C-3155-0311-C9BC-83AF110D5426}"/>
              </a:ext>
            </a:extLst>
          </p:cNvPr>
          <p:cNvSpPr>
            <a:spLocks noChangeAspect="1" noChangeArrowheads="1"/>
          </p:cNvSpPr>
          <p:nvPr/>
        </p:nvSpPr>
        <p:spPr bwMode="auto">
          <a:xfrm flipV="1">
            <a:off x="5440101" y="3581399"/>
            <a:ext cx="808299" cy="8082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文本框 6">
            <a:extLst>
              <a:ext uri="{FF2B5EF4-FFF2-40B4-BE49-F238E27FC236}">
                <a16:creationId xmlns:a16="http://schemas.microsoft.com/office/drawing/2014/main" id="{E0FEF695-2BD0-F77E-845E-A73B09A9FF90}"/>
              </a:ext>
            </a:extLst>
          </p:cNvPr>
          <p:cNvSpPr txBox="1"/>
          <p:nvPr/>
        </p:nvSpPr>
        <p:spPr>
          <a:xfrm>
            <a:off x="69850" y="6174511"/>
            <a:ext cx="8792902" cy="707886"/>
          </a:xfrm>
          <a:prstGeom prst="rect">
            <a:avLst/>
          </a:prstGeom>
          <a:noFill/>
        </p:spPr>
        <p:txBody>
          <a:bodyPr wrap="square" rtlCol="0">
            <a:spAutoFit/>
          </a:bodyPr>
          <a:lstStyle/>
          <a:p>
            <a:r>
              <a:rPr kumimoji="1" lang="en-US" altLang="zh-CN" sz="1000"/>
              <a:t>[1] </a:t>
            </a:r>
            <a:r>
              <a:rPr kumimoji="1" lang="en-US" altLang="zh-CN" sz="1000">
                <a:hlinkClick r:id="rId3"/>
              </a:rPr>
              <a:t>https://www.swissinfo.ch/eng/coronavirus_did-the-swiss-stay--at-home-during-the-coronavirus-lockdown-/45722614</a:t>
            </a:r>
            <a:endParaRPr kumimoji="1" lang="en-US" altLang="zh-CN" sz="1000"/>
          </a:p>
          <a:p>
            <a:r>
              <a:rPr kumimoji="1" lang="en-US" altLang="zh-CN" sz="1000"/>
              <a:t>[2] </a:t>
            </a:r>
            <a:r>
              <a:rPr kumimoji="1" lang="en-US" altLang="zh-CN" sz="1000">
                <a:hlinkClick r:id="rId3"/>
              </a:rPr>
              <a:t>https://www.swissinfo.ch/eng/swiss-anti-covid-curbs-to-remain-at-least-until-end-of-february/47274772</a:t>
            </a:r>
            <a:endParaRPr kumimoji="1" lang="en-US" altLang="zh-CN" sz="1000"/>
          </a:p>
          <a:p>
            <a:r>
              <a:rPr kumimoji="1" lang="en-US" altLang="zh-CN" sz="1000"/>
              <a:t>[3] </a:t>
            </a:r>
            <a:r>
              <a:rPr kumimoji="1" lang="en-US" altLang="zh-CN" sz="1000">
                <a:hlinkClick r:id="rId4"/>
              </a:rPr>
              <a:t>https://www.swissinfo.ch/eng/covid-19_coronavirus--the-situation-in-switzerland/45592192</a:t>
            </a:r>
            <a:endParaRPr kumimoji="1" lang="en-US" altLang="zh-CN" sz="1000"/>
          </a:p>
          <a:p>
            <a:r>
              <a:rPr kumimoji="1" lang="en-US" altLang="zh-CN" sz="1000"/>
              <a:t>[4] </a:t>
            </a:r>
            <a:r>
              <a:rPr kumimoji="1" lang="en-US" altLang="zh-CN" sz="1000">
                <a:hlinkClick r:id="rId5"/>
              </a:rPr>
              <a:t>https://www.swissinfo.ch/eng/switzerland-lifts-most-covid-19-restrictions/47352480</a:t>
            </a:r>
            <a:r>
              <a:rPr kumimoji="1" lang="en-US" altLang="zh-CN" sz="1000"/>
              <a:t> </a:t>
            </a:r>
          </a:p>
        </p:txBody>
      </p:sp>
      <p:graphicFrame>
        <p:nvGraphicFramePr>
          <p:cNvPr id="8" name="图示 7">
            <a:extLst>
              <a:ext uri="{FF2B5EF4-FFF2-40B4-BE49-F238E27FC236}">
                <a16:creationId xmlns:a16="http://schemas.microsoft.com/office/drawing/2014/main" id="{B23E9B2E-C66B-56D2-7369-A3E3C5EED22A}"/>
              </a:ext>
            </a:extLst>
          </p:cNvPr>
          <p:cNvGraphicFramePr/>
          <p:nvPr/>
        </p:nvGraphicFramePr>
        <p:xfrm>
          <a:off x="5160581" y="844072"/>
          <a:ext cx="8110398" cy="53874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0" name="组合 9">
            <a:extLst>
              <a:ext uri="{FF2B5EF4-FFF2-40B4-BE49-F238E27FC236}">
                <a16:creationId xmlns:a16="http://schemas.microsoft.com/office/drawing/2014/main" id="{20B240B0-8401-B5FA-35CF-C78E00E562F8}"/>
              </a:ext>
            </a:extLst>
          </p:cNvPr>
          <p:cNvGrpSpPr/>
          <p:nvPr/>
        </p:nvGrpSpPr>
        <p:grpSpPr>
          <a:xfrm>
            <a:off x="448036" y="1154524"/>
            <a:ext cx="4563801" cy="707107"/>
            <a:chOff x="798652" y="982797"/>
            <a:chExt cx="4563801" cy="707107"/>
          </a:xfrm>
        </p:grpSpPr>
        <p:sp>
          <p:nvSpPr>
            <p:cNvPr id="11" name="椭圆 10">
              <a:extLst>
                <a:ext uri="{FF2B5EF4-FFF2-40B4-BE49-F238E27FC236}">
                  <a16:creationId xmlns:a16="http://schemas.microsoft.com/office/drawing/2014/main" id="{3DA79392-C0E8-BD82-05F8-E13468077E38}"/>
                </a:ext>
              </a:extLst>
            </p:cNvPr>
            <p:cNvSpPr/>
            <p:nvPr/>
          </p:nvSpPr>
          <p:spPr>
            <a:xfrm>
              <a:off x="1088020" y="1319514"/>
              <a:ext cx="370390" cy="3703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92CBF2EF-BCA9-FDBC-3AA5-62EEA0FF1F40}"/>
                </a:ext>
              </a:extLst>
            </p:cNvPr>
            <p:cNvSpPr/>
            <p:nvPr/>
          </p:nvSpPr>
          <p:spPr>
            <a:xfrm>
              <a:off x="2731826" y="1300155"/>
              <a:ext cx="370390" cy="3703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A24AF866-E985-BFA1-59F7-72A9067E8340}"/>
                </a:ext>
              </a:extLst>
            </p:cNvPr>
            <p:cNvSpPr/>
            <p:nvPr/>
          </p:nvSpPr>
          <p:spPr>
            <a:xfrm>
              <a:off x="4375632" y="1300155"/>
              <a:ext cx="370390" cy="3703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FE58AAF0-606E-D164-EBFE-0F945D3D9661}"/>
                </a:ext>
              </a:extLst>
            </p:cNvPr>
            <p:cNvCxnSpPr>
              <a:cxnSpLocks/>
              <a:stCxn id="11" idx="6"/>
              <a:endCxn id="12" idx="2"/>
            </p:cNvCxnSpPr>
            <p:nvPr/>
          </p:nvCxnSpPr>
          <p:spPr>
            <a:xfrm flipV="1">
              <a:off x="1458410" y="1485349"/>
              <a:ext cx="1273416" cy="180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直线箭头连接符 14">
              <a:extLst>
                <a:ext uri="{FF2B5EF4-FFF2-40B4-BE49-F238E27FC236}">
                  <a16:creationId xmlns:a16="http://schemas.microsoft.com/office/drawing/2014/main" id="{D461D030-EBCC-6770-7A4A-78D7590F89EE}"/>
                </a:ext>
              </a:extLst>
            </p:cNvPr>
            <p:cNvCxnSpPr>
              <a:cxnSpLocks/>
            </p:cNvCxnSpPr>
            <p:nvPr/>
          </p:nvCxnSpPr>
          <p:spPr>
            <a:xfrm flipV="1">
              <a:off x="3102216" y="1479183"/>
              <a:ext cx="1273416" cy="180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83A9C941-D51B-F1CF-47F8-7E9F2CA19EA6}"/>
                </a:ext>
              </a:extLst>
            </p:cNvPr>
            <p:cNvSpPr txBox="1"/>
            <p:nvPr/>
          </p:nvSpPr>
          <p:spPr>
            <a:xfrm>
              <a:off x="798652" y="1039106"/>
              <a:ext cx="1365813" cy="338554"/>
            </a:xfrm>
            <a:prstGeom prst="rect">
              <a:avLst/>
            </a:prstGeom>
            <a:noFill/>
          </p:spPr>
          <p:txBody>
            <a:bodyPr wrap="square" rtlCol="0">
              <a:spAutoFit/>
            </a:bodyPr>
            <a:lstStyle/>
            <a:p>
              <a:r>
                <a:rPr kumimoji="1" lang="en-US" altLang="zh-CN" sz="1600"/>
                <a:t>COVID-19</a:t>
              </a:r>
              <a:endParaRPr kumimoji="1" lang="zh-CN" altLang="en-US" sz="1600"/>
            </a:p>
          </p:txBody>
        </p:sp>
        <p:sp>
          <p:nvSpPr>
            <p:cNvPr id="17" name="文本框 16">
              <a:extLst>
                <a:ext uri="{FF2B5EF4-FFF2-40B4-BE49-F238E27FC236}">
                  <a16:creationId xmlns:a16="http://schemas.microsoft.com/office/drawing/2014/main" id="{75FBABB4-DDB5-1808-842A-3DCFA0B15557}"/>
                </a:ext>
              </a:extLst>
            </p:cNvPr>
            <p:cNvSpPr txBox="1"/>
            <p:nvPr/>
          </p:nvSpPr>
          <p:spPr>
            <a:xfrm>
              <a:off x="2316443" y="1009341"/>
              <a:ext cx="1400336" cy="338554"/>
            </a:xfrm>
            <a:prstGeom prst="rect">
              <a:avLst/>
            </a:prstGeom>
            <a:noFill/>
          </p:spPr>
          <p:txBody>
            <a:bodyPr wrap="square" rtlCol="0">
              <a:spAutoFit/>
            </a:bodyPr>
            <a:lstStyle/>
            <a:p>
              <a:r>
                <a:rPr kumimoji="1" lang="en-US" altLang="zh-CN" sz="1600"/>
                <a:t>SAH policy</a:t>
              </a:r>
              <a:endParaRPr kumimoji="1" lang="zh-CN" altLang="en-US" sz="1600"/>
            </a:p>
          </p:txBody>
        </p:sp>
        <p:sp>
          <p:nvSpPr>
            <p:cNvPr id="18" name="文本框 17">
              <a:extLst>
                <a:ext uri="{FF2B5EF4-FFF2-40B4-BE49-F238E27FC236}">
                  <a16:creationId xmlns:a16="http://schemas.microsoft.com/office/drawing/2014/main" id="{7335DB7C-3448-E70E-7843-96C589A1D0F3}"/>
                </a:ext>
              </a:extLst>
            </p:cNvPr>
            <p:cNvSpPr txBox="1"/>
            <p:nvPr/>
          </p:nvSpPr>
          <p:spPr>
            <a:xfrm>
              <a:off x="3749595" y="982797"/>
              <a:ext cx="1612858" cy="338554"/>
            </a:xfrm>
            <a:prstGeom prst="rect">
              <a:avLst/>
            </a:prstGeom>
            <a:noFill/>
          </p:spPr>
          <p:txBody>
            <a:bodyPr wrap="square" rtlCol="0">
              <a:spAutoFit/>
            </a:bodyPr>
            <a:lstStyle/>
            <a:p>
              <a:r>
                <a:rPr kumimoji="1" lang="en-US" altLang="zh-CN" sz="1600"/>
                <a:t>zoom utilization </a:t>
              </a:r>
              <a:endParaRPr kumimoji="1" lang="zh-CN" altLang="en-US" sz="1600"/>
            </a:p>
          </p:txBody>
        </p:sp>
      </p:grpSp>
      <p:sp>
        <p:nvSpPr>
          <p:cNvPr id="9" name="矩形 8">
            <a:extLst>
              <a:ext uri="{FF2B5EF4-FFF2-40B4-BE49-F238E27FC236}">
                <a16:creationId xmlns:a16="http://schemas.microsoft.com/office/drawing/2014/main" id="{70E178D6-4615-EDD3-43DB-634632F71691}"/>
              </a:ext>
            </a:extLst>
          </p:cNvPr>
          <p:cNvSpPr/>
          <p:nvPr/>
        </p:nvSpPr>
        <p:spPr>
          <a:xfrm>
            <a:off x="165763" y="2159824"/>
            <a:ext cx="5930237" cy="923330"/>
          </a:xfrm>
          <a:prstGeom prst="rect">
            <a:avLst/>
          </a:prstGeom>
        </p:spPr>
        <p:txBody>
          <a:bodyPr wrap="square">
            <a:spAutoFit/>
          </a:bodyPr>
          <a:lstStyle/>
          <a:p>
            <a:r>
              <a:rPr kumimoji="1" lang="de-CH" altLang="zh-CN" b="1"/>
              <a:t>Question</a:t>
            </a:r>
            <a:r>
              <a:rPr kumimoji="1" lang="de-CH" altLang="zh-CN"/>
              <a:t> : How does the SAH policy influence on the ultilize of Zoom, which represent people' change in work-coordinate way?</a:t>
            </a:r>
            <a:endParaRPr lang="zh-CN" altLang="en-US"/>
          </a:p>
        </p:txBody>
      </p:sp>
      <p:graphicFrame>
        <p:nvGraphicFramePr>
          <p:cNvPr id="21" name="图示 20">
            <a:extLst>
              <a:ext uri="{FF2B5EF4-FFF2-40B4-BE49-F238E27FC236}">
                <a16:creationId xmlns:a16="http://schemas.microsoft.com/office/drawing/2014/main" id="{D4321D60-BE59-7C53-9A6B-A202DCD3DFE6}"/>
              </a:ext>
            </a:extLst>
          </p:cNvPr>
          <p:cNvGraphicFramePr/>
          <p:nvPr/>
        </p:nvGraphicFramePr>
        <p:xfrm>
          <a:off x="62190" y="3287830"/>
          <a:ext cx="6186210" cy="179282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2" name="文本框 21">
            <a:extLst>
              <a:ext uri="{FF2B5EF4-FFF2-40B4-BE49-F238E27FC236}">
                <a16:creationId xmlns:a16="http://schemas.microsoft.com/office/drawing/2014/main" id="{7D41ACC8-AA59-E6F3-85F4-6B1701201328}"/>
              </a:ext>
            </a:extLst>
          </p:cNvPr>
          <p:cNvSpPr txBox="1"/>
          <p:nvPr/>
        </p:nvSpPr>
        <p:spPr>
          <a:xfrm>
            <a:off x="6467061" y="167301"/>
            <a:ext cx="2584173" cy="523220"/>
          </a:xfrm>
          <a:prstGeom prst="rect">
            <a:avLst/>
          </a:prstGeom>
          <a:noFill/>
        </p:spPr>
        <p:txBody>
          <a:bodyPr wrap="square" rtlCol="0">
            <a:spAutoFit/>
          </a:bodyPr>
          <a:lstStyle/>
          <a:p>
            <a:r>
              <a:rPr kumimoji="1" lang="en-US" altLang="zh-CN" sz="2800"/>
              <a:t>Data Selection</a:t>
            </a:r>
            <a:endParaRPr kumimoji="1" lang="zh-CN" altLang="en-US" sz="2800"/>
          </a:p>
        </p:txBody>
      </p:sp>
    </p:spTree>
    <p:extLst>
      <p:ext uri="{BB962C8B-B14F-4D97-AF65-F5344CB8AC3E}">
        <p14:creationId xmlns:p14="http://schemas.microsoft.com/office/powerpoint/2010/main" val="1738736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5254504"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pre-processing</a:t>
            </a:r>
          </a:p>
        </p:txBody>
      </p:sp>
      <p:sp>
        <p:nvSpPr>
          <p:cNvPr id="2" name="AutoShape 2">
            <a:extLst>
              <a:ext uri="{FF2B5EF4-FFF2-40B4-BE49-F238E27FC236}">
                <a16:creationId xmlns:a16="http://schemas.microsoft.com/office/drawing/2014/main" id="{C2099F5C-3155-0311-C9BC-83AF110D5426}"/>
              </a:ext>
            </a:extLst>
          </p:cNvPr>
          <p:cNvSpPr>
            <a:spLocks noChangeAspect="1" noChangeArrowheads="1"/>
          </p:cNvSpPr>
          <p:nvPr/>
        </p:nvSpPr>
        <p:spPr bwMode="auto">
          <a:xfrm flipV="1">
            <a:off x="5440101" y="3581399"/>
            <a:ext cx="808299" cy="8082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63632430-B31B-4F01-DBC7-FCFD55AE6CB7}"/>
              </a:ext>
            </a:extLst>
          </p:cNvPr>
          <p:cNvPicPr>
            <a:picLocks noChangeAspect="1"/>
          </p:cNvPicPr>
          <p:nvPr/>
        </p:nvPicPr>
        <p:blipFill>
          <a:blip r:embed="rId3"/>
          <a:stretch>
            <a:fillRect/>
          </a:stretch>
        </p:blipFill>
        <p:spPr>
          <a:xfrm>
            <a:off x="2413772" y="901065"/>
            <a:ext cx="6334999" cy="3909600"/>
          </a:xfrm>
          <a:prstGeom prst="rect">
            <a:avLst/>
          </a:prstGeom>
        </p:spPr>
      </p:pic>
      <p:graphicFrame>
        <p:nvGraphicFramePr>
          <p:cNvPr id="7" name="图示 6">
            <a:extLst>
              <a:ext uri="{FF2B5EF4-FFF2-40B4-BE49-F238E27FC236}">
                <a16:creationId xmlns:a16="http://schemas.microsoft.com/office/drawing/2014/main" id="{4FAB3923-848D-C95D-5930-A6DDEBB44952}"/>
              </a:ext>
            </a:extLst>
          </p:cNvPr>
          <p:cNvGraphicFramePr/>
          <p:nvPr/>
        </p:nvGraphicFramePr>
        <p:xfrm>
          <a:off x="1885611" y="4755157"/>
          <a:ext cx="8128000" cy="1974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3234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4913630"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a:t>
            </a:r>
            <a:r>
              <a:rPr lang="zh-CN" altLang="en-US" sz="2800">
                <a:latin typeface="+mj-ea"/>
              </a:rPr>
              <a:t> </a:t>
            </a:r>
            <a:r>
              <a:rPr lang="en-US" altLang="zh-CN" sz="2800">
                <a:latin typeface="+mj-ea"/>
              </a:rPr>
              <a:t>zoom data analysis</a:t>
            </a:r>
          </a:p>
        </p:txBody>
      </p:sp>
      <p:sp>
        <p:nvSpPr>
          <p:cNvPr id="4" name="文本框 3">
            <a:extLst>
              <a:ext uri="{FF2B5EF4-FFF2-40B4-BE49-F238E27FC236}">
                <a16:creationId xmlns:a16="http://schemas.microsoft.com/office/drawing/2014/main" id="{F6545DDD-4311-F985-8292-65C5B51A1500}"/>
              </a:ext>
            </a:extLst>
          </p:cNvPr>
          <p:cNvSpPr txBox="1"/>
          <p:nvPr/>
        </p:nvSpPr>
        <p:spPr>
          <a:xfrm>
            <a:off x="1979271" y="4039565"/>
            <a:ext cx="370390" cy="369332"/>
          </a:xfrm>
          <a:prstGeom prst="rect">
            <a:avLst/>
          </a:prstGeom>
          <a:noFill/>
        </p:spPr>
        <p:txBody>
          <a:bodyPr wrap="square" rtlCol="0">
            <a:spAutoFit/>
          </a:bodyPr>
          <a:lstStyle/>
          <a:p>
            <a:endParaRPr kumimoji="1" lang="zh-CN" altLang="en-US"/>
          </a:p>
        </p:txBody>
      </p:sp>
      <p:graphicFrame>
        <p:nvGraphicFramePr>
          <p:cNvPr id="2" name="图示 1">
            <a:extLst>
              <a:ext uri="{FF2B5EF4-FFF2-40B4-BE49-F238E27FC236}">
                <a16:creationId xmlns:a16="http://schemas.microsoft.com/office/drawing/2014/main" id="{4A6ABB82-D069-4AA7-F546-3EA47494F520}"/>
              </a:ext>
            </a:extLst>
          </p:cNvPr>
          <p:cNvGraphicFramePr/>
          <p:nvPr/>
        </p:nvGraphicFramePr>
        <p:xfrm>
          <a:off x="7421218" y="901065"/>
          <a:ext cx="4461564" cy="2997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CA6E8DB5-7203-32B4-64EB-66014CC9D414}"/>
              </a:ext>
            </a:extLst>
          </p:cNvPr>
          <p:cNvSpPr txBox="1"/>
          <p:nvPr/>
        </p:nvSpPr>
        <p:spPr>
          <a:xfrm>
            <a:off x="8267148" y="377845"/>
            <a:ext cx="2769705" cy="523220"/>
          </a:xfrm>
          <a:prstGeom prst="rect">
            <a:avLst/>
          </a:prstGeom>
          <a:noFill/>
        </p:spPr>
        <p:txBody>
          <a:bodyPr wrap="square" rtlCol="0">
            <a:spAutoFit/>
          </a:bodyPr>
          <a:lstStyle/>
          <a:p>
            <a:r>
              <a:rPr kumimoji="1" lang="en-US" altLang="zh-CN" sz="2800" b="1"/>
              <a:t>model selection</a:t>
            </a:r>
            <a:endParaRPr kumimoji="1" lang="zh-CN" altLang="en-US" sz="2800" b="1"/>
          </a:p>
        </p:txBody>
      </p:sp>
      <p:pic>
        <p:nvPicPr>
          <p:cNvPr id="6" name="图片 5">
            <a:extLst>
              <a:ext uri="{FF2B5EF4-FFF2-40B4-BE49-F238E27FC236}">
                <a16:creationId xmlns:a16="http://schemas.microsoft.com/office/drawing/2014/main" id="{78EE2AE8-7EE7-9498-3F94-CF3C8107D94D}"/>
              </a:ext>
            </a:extLst>
          </p:cNvPr>
          <p:cNvPicPr>
            <a:picLocks noChangeAspect="1"/>
          </p:cNvPicPr>
          <p:nvPr/>
        </p:nvPicPr>
        <p:blipFill>
          <a:blip r:embed="rId8"/>
          <a:stretch>
            <a:fillRect/>
          </a:stretch>
        </p:blipFill>
        <p:spPr>
          <a:xfrm>
            <a:off x="197670" y="923557"/>
            <a:ext cx="6983896" cy="2149766"/>
          </a:xfrm>
          <a:prstGeom prst="rect">
            <a:avLst/>
          </a:prstGeom>
        </p:spPr>
      </p:pic>
      <p:sp>
        <p:nvSpPr>
          <p:cNvPr id="10" name="AutoShape 2">
            <a:extLst>
              <a:ext uri="{FF2B5EF4-FFF2-40B4-BE49-F238E27FC236}">
                <a16:creationId xmlns:a16="http://schemas.microsoft.com/office/drawing/2014/main" id="{A5CECCA9-7AE0-5DCF-4212-39A0C96ED2C0}"/>
              </a:ext>
            </a:extLst>
          </p:cNvPr>
          <p:cNvSpPr>
            <a:spLocks noChangeAspect="1" noChangeArrowheads="1"/>
          </p:cNvSpPr>
          <p:nvPr/>
        </p:nvSpPr>
        <p:spPr bwMode="auto">
          <a:xfrm>
            <a:off x="5943599" y="3276599"/>
            <a:ext cx="1289053" cy="12890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E6246A22-C77A-7945-1259-EAD59BF41C06}"/>
              </a:ext>
            </a:extLst>
          </p:cNvPr>
          <p:cNvPicPr>
            <a:picLocks noChangeAspect="1"/>
          </p:cNvPicPr>
          <p:nvPr/>
        </p:nvPicPr>
        <p:blipFill>
          <a:blip r:embed="rId9"/>
          <a:stretch>
            <a:fillRect/>
          </a:stretch>
        </p:blipFill>
        <p:spPr>
          <a:xfrm>
            <a:off x="0" y="3898633"/>
            <a:ext cx="3698304" cy="2090110"/>
          </a:xfrm>
          <a:prstGeom prst="rect">
            <a:avLst/>
          </a:prstGeom>
        </p:spPr>
      </p:pic>
      <p:pic>
        <p:nvPicPr>
          <p:cNvPr id="14" name="图片 13">
            <a:extLst>
              <a:ext uri="{FF2B5EF4-FFF2-40B4-BE49-F238E27FC236}">
                <a16:creationId xmlns:a16="http://schemas.microsoft.com/office/drawing/2014/main" id="{D71FB183-C1F1-6E54-BBF0-B5FA989BC892}"/>
              </a:ext>
            </a:extLst>
          </p:cNvPr>
          <p:cNvPicPr>
            <a:picLocks noChangeAspect="1"/>
          </p:cNvPicPr>
          <p:nvPr/>
        </p:nvPicPr>
        <p:blipFill>
          <a:blip r:embed="rId10"/>
          <a:stretch>
            <a:fillRect/>
          </a:stretch>
        </p:blipFill>
        <p:spPr>
          <a:xfrm>
            <a:off x="4000846" y="3921125"/>
            <a:ext cx="3707310" cy="2095200"/>
          </a:xfrm>
          <a:prstGeom prst="rect">
            <a:avLst/>
          </a:prstGeom>
        </p:spPr>
      </p:pic>
      <p:pic>
        <p:nvPicPr>
          <p:cNvPr id="16" name="图片 15">
            <a:extLst>
              <a:ext uri="{FF2B5EF4-FFF2-40B4-BE49-F238E27FC236}">
                <a16:creationId xmlns:a16="http://schemas.microsoft.com/office/drawing/2014/main" id="{5ED36F9D-47B2-E8DA-9D08-1FA09521D48E}"/>
              </a:ext>
            </a:extLst>
          </p:cNvPr>
          <p:cNvPicPr>
            <a:picLocks noChangeAspect="1"/>
          </p:cNvPicPr>
          <p:nvPr/>
        </p:nvPicPr>
        <p:blipFill>
          <a:blip r:embed="rId11"/>
          <a:stretch>
            <a:fillRect/>
          </a:stretch>
        </p:blipFill>
        <p:spPr>
          <a:xfrm>
            <a:off x="8216432" y="3537857"/>
            <a:ext cx="3179194" cy="3320143"/>
          </a:xfrm>
          <a:prstGeom prst="rect">
            <a:avLst/>
          </a:prstGeom>
        </p:spPr>
      </p:pic>
    </p:spTree>
    <p:extLst>
      <p:ext uri="{BB962C8B-B14F-4D97-AF65-F5344CB8AC3E}">
        <p14:creationId xmlns:p14="http://schemas.microsoft.com/office/powerpoint/2010/main" val="3878653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Why a project on the covid pandemic?</a:t>
            </a:r>
          </a:p>
        </p:txBody>
      </p:sp>
      <p:sp>
        <p:nvSpPr>
          <p:cNvPr id="30" name="文本框 1">
            <a:extLst>
              <a:ext uri="{FF2B5EF4-FFF2-40B4-BE49-F238E27FC236}">
                <a16:creationId xmlns:a16="http://schemas.microsoft.com/office/drawing/2014/main" id="{DE60C11F-F6F3-4678-832D-9CCDE88A9A58}"/>
              </a:ext>
            </a:extLst>
          </p:cNvPr>
          <p:cNvSpPr txBox="1"/>
          <p:nvPr/>
        </p:nvSpPr>
        <p:spPr>
          <a:xfrm>
            <a:off x="4741850" y="1699101"/>
            <a:ext cx="4226907" cy="4247317"/>
          </a:xfrm>
          <a:prstGeom prst="rect">
            <a:avLst/>
          </a:prstGeom>
          <a:noFill/>
        </p:spPr>
        <p:txBody>
          <a:bodyPr wrap="square" rtlCol="0">
            <a:spAutoFit/>
          </a:bodyPr>
          <a:lstStyle/>
          <a:p>
            <a:pPr algn="l"/>
            <a:r>
              <a:rPr lang="fr-CH" altLang="zh-CN"/>
              <a:t>Worldwide </a:t>
            </a:r>
            <a:r>
              <a:rPr lang="fr-CH" altLang="zh-CN" err="1"/>
              <a:t>medico</a:t>
            </a:r>
            <a:r>
              <a:rPr lang="fr-CH" altLang="zh-CN"/>
              <a:t>-</a:t>
            </a:r>
            <a:r>
              <a:rPr lang="fr-CH" altLang="zh-CN" err="1"/>
              <a:t>socio-economic</a:t>
            </a:r>
            <a:r>
              <a:rPr lang="fr-CH" altLang="zh-CN"/>
              <a:t> </a:t>
            </a:r>
            <a:r>
              <a:rPr lang="fr-CH" altLang="zh-CN" b="1"/>
              <a:t>issue of major importance.</a:t>
            </a:r>
          </a:p>
          <a:p>
            <a:pPr algn="l"/>
            <a:endParaRPr lang="fr-CH" altLang="zh-CN"/>
          </a:p>
          <a:p>
            <a:pPr algn="l"/>
            <a:endParaRPr lang="fr-CH" altLang="zh-CN"/>
          </a:p>
          <a:p>
            <a:pPr algn="l"/>
            <a:r>
              <a:rPr lang="fr-CH" altLang="zh-CN" err="1"/>
              <a:t>Current</a:t>
            </a:r>
            <a:r>
              <a:rPr lang="fr-CH" altLang="zh-CN"/>
              <a:t>. Data updates. </a:t>
            </a:r>
          </a:p>
          <a:p>
            <a:pPr algn="l"/>
            <a:r>
              <a:rPr lang="fr-CH" altLang="zh-CN" b="1" err="1"/>
              <a:t>Needs</a:t>
            </a:r>
            <a:r>
              <a:rPr lang="fr-CH" altLang="zh-CN" b="1"/>
              <a:t> constant </a:t>
            </a:r>
            <a:r>
              <a:rPr lang="fr-CH" altLang="zh-CN" b="1" err="1"/>
              <a:t>research</a:t>
            </a:r>
            <a:r>
              <a:rPr lang="fr-CH" altLang="zh-CN" b="1"/>
              <a:t>.</a:t>
            </a:r>
          </a:p>
          <a:p>
            <a:pPr algn="l"/>
            <a:endParaRPr lang="fr-CH" altLang="zh-CN"/>
          </a:p>
          <a:p>
            <a:pPr algn="l"/>
            <a:endParaRPr lang="fr-CH" altLang="zh-CN"/>
          </a:p>
          <a:p>
            <a:r>
              <a:rPr lang="fr-CH" altLang="zh-CN" b="1" err="1"/>
              <a:t>Decision-makers</a:t>
            </a:r>
            <a:r>
              <a:rPr lang="fr-CH" altLang="zh-CN" b="1"/>
              <a:t> </a:t>
            </a:r>
            <a:r>
              <a:rPr lang="fr-CH" altLang="zh-CN" b="1" err="1"/>
              <a:t>need</a:t>
            </a:r>
            <a:r>
              <a:rPr lang="fr-CH" altLang="zh-CN" b="1"/>
              <a:t> support </a:t>
            </a:r>
            <a:r>
              <a:rPr lang="fr-CH" altLang="zh-CN"/>
              <a:t>with the best </a:t>
            </a:r>
            <a:r>
              <a:rPr lang="fr-CH" altLang="zh-CN" err="1"/>
              <a:t>pandemic</a:t>
            </a:r>
            <a:r>
              <a:rPr lang="fr-CH" altLang="zh-CN"/>
              <a:t> </a:t>
            </a:r>
            <a:r>
              <a:rPr lang="fr-CH" altLang="zh-CN" err="1"/>
              <a:t>predictions</a:t>
            </a:r>
            <a:r>
              <a:rPr lang="fr-CH" altLang="zh-CN"/>
              <a:t> possible.</a:t>
            </a:r>
          </a:p>
          <a:p>
            <a:pPr algn="l"/>
            <a:endParaRPr lang="fr-CH" altLang="zh-CN"/>
          </a:p>
          <a:p>
            <a:pPr algn="l"/>
            <a:endParaRPr lang="fr-CH" altLang="zh-CN"/>
          </a:p>
          <a:p>
            <a:pPr algn="l"/>
            <a:r>
              <a:rPr lang="fr-CH" altLang="zh-CN"/>
              <a:t>The </a:t>
            </a:r>
            <a:r>
              <a:rPr lang="fr-CH" altLang="zh-CN" err="1"/>
              <a:t>crisis</a:t>
            </a:r>
            <a:r>
              <a:rPr lang="fr-CH" altLang="zh-CN"/>
              <a:t> must </a:t>
            </a:r>
            <a:r>
              <a:rPr lang="fr-CH" altLang="zh-CN" err="1"/>
              <a:t>be</a:t>
            </a:r>
            <a:r>
              <a:rPr lang="fr-CH" altLang="zh-CN"/>
              <a:t> </a:t>
            </a:r>
            <a:r>
              <a:rPr lang="fr-CH" altLang="zh-CN" err="1"/>
              <a:t>managed</a:t>
            </a:r>
            <a:r>
              <a:rPr lang="fr-CH" altLang="zh-CN"/>
              <a:t> the best. </a:t>
            </a:r>
          </a:p>
          <a:p>
            <a:pPr algn="l"/>
            <a:r>
              <a:rPr lang="fr-CH" altLang="zh-CN" b="1"/>
              <a:t>The </a:t>
            </a:r>
            <a:r>
              <a:rPr lang="fr-CH" altLang="zh-CN" b="1" err="1"/>
              <a:t>most</a:t>
            </a:r>
            <a:r>
              <a:rPr lang="fr-CH" altLang="zh-CN" b="1"/>
              <a:t> </a:t>
            </a:r>
            <a:r>
              <a:rPr lang="fr-CH" altLang="zh-CN" b="1" err="1"/>
              <a:t>work</a:t>
            </a:r>
            <a:r>
              <a:rPr lang="fr-CH" altLang="zh-CN" b="1"/>
              <a:t> on </a:t>
            </a:r>
            <a:r>
              <a:rPr lang="fr-CH" altLang="zh-CN" b="1" err="1"/>
              <a:t>it</a:t>
            </a:r>
            <a:r>
              <a:rPr lang="fr-CH" altLang="zh-CN" b="1"/>
              <a:t>, the </a:t>
            </a:r>
            <a:r>
              <a:rPr lang="fr-CH" altLang="zh-CN" b="1" err="1"/>
              <a:t>better</a:t>
            </a:r>
            <a:r>
              <a:rPr lang="fr-CH" altLang="zh-CN" b="1"/>
              <a:t>.</a:t>
            </a:r>
          </a:p>
          <a:p>
            <a:pPr algn="l"/>
            <a:endParaRPr lang="fr-CH" altLang="zh-CN" b="1"/>
          </a:p>
        </p:txBody>
      </p:sp>
      <p:pic>
        <p:nvPicPr>
          <p:cNvPr id="31" name="Graphic 30" descr="Earth globe: Americas with solid fill">
            <a:extLst>
              <a:ext uri="{FF2B5EF4-FFF2-40B4-BE49-F238E27FC236}">
                <a16:creationId xmlns:a16="http://schemas.microsoft.com/office/drawing/2014/main" id="{74EBE75E-5217-4BA7-9470-6467EA4215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2924" y="1605170"/>
            <a:ext cx="828000" cy="828000"/>
          </a:xfrm>
          <a:prstGeom prst="rect">
            <a:avLst/>
          </a:prstGeom>
        </p:spPr>
      </p:pic>
      <p:pic>
        <p:nvPicPr>
          <p:cNvPr id="34" name="Graphic 33" descr="Watch with solid fill">
            <a:extLst>
              <a:ext uri="{FF2B5EF4-FFF2-40B4-BE49-F238E27FC236}">
                <a16:creationId xmlns:a16="http://schemas.microsoft.com/office/drawing/2014/main" id="{A8BF3A63-0150-40DA-9692-E5AC7A9CA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4573" y="2732627"/>
            <a:ext cx="828000" cy="828000"/>
          </a:xfrm>
          <a:prstGeom prst="rect">
            <a:avLst/>
          </a:prstGeom>
        </p:spPr>
      </p:pic>
      <p:pic>
        <p:nvPicPr>
          <p:cNvPr id="35" name="Graphic 34" descr="Group of men with solid fill">
            <a:extLst>
              <a:ext uri="{FF2B5EF4-FFF2-40B4-BE49-F238E27FC236}">
                <a16:creationId xmlns:a16="http://schemas.microsoft.com/office/drawing/2014/main" id="{D44744D1-28DA-4E69-9080-2D38F00BCA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52924" y="4881372"/>
            <a:ext cx="828000" cy="828000"/>
          </a:xfrm>
          <a:prstGeom prst="rect">
            <a:avLst/>
          </a:prstGeom>
        </p:spPr>
      </p:pic>
      <p:pic>
        <p:nvPicPr>
          <p:cNvPr id="11" name="Graphic 10" descr="Judge female with solid fill">
            <a:extLst>
              <a:ext uri="{FF2B5EF4-FFF2-40B4-BE49-F238E27FC236}">
                <a16:creationId xmlns:a16="http://schemas.microsoft.com/office/drawing/2014/main" id="{E4A52B19-3D88-4CC8-9E6C-DF4E984628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4573" y="3860084"/>
            <a:ext cx="828000" cy="828000"/>
          </a:xfrm>
          <a:prstGeom prst="rect">
            <a:avLst/>
          </a:prstGeom>
        </p:spPr>
      </p:pic>
    </p:spTree>
    <p:custDataLst>
      <p:tags r:id="rId1"/>
    </p:custDataLst>
    <p:extLst>
      <p:ext uri="{BB962C8B-B14F-4D97-AF65-F5344CB8AC3E}">
        <p14:creationId xmlns:p14="http://schemas.microsoft.com/office/powerpoint/2010/main" val="1244601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7112829"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Appendix seasonal model </a:t>
            </a:r>
          </a:p>
        </p:txBody>
      </p:sp>
      <p:pic>
        <p:nvPicPr>
          <p:cNvPr id="3" name="图片 2">
            <a:extLst>
              <a:ext uri="{FF2B5EF4-FFF2-40B4-BE49-F238E27FC236}">
                <a16:creationId xmlns:a16="http://schemas.microsoft.com/office/drawing/2014/main" id="{275CBD3D-05F4-6304-7BB8-97EFF4C5DAA7}"/>
              </a:ext>
            </a:extLst>
          </p:cNvPr>
          <p:cNvPicPr>
            <a:picLocks noChangeAspect="1"/>
          </p:cNvPicPr>
          <p:nvPr/>
        </p:nvPicPr>
        <p:blipFill>
          <a:blip r:embed="rId3"/>
          <a:stretch>
            <a:fillRect/>
          </a:stretch>
        </p:blipFill>
        <p:spPr>
          <a:xfrm>
            <a:off x="277717" y="1181100"/>
            <a:ext cx="7175500" cy="2247900"/>
          </a:xfrm>
          <a:prstGeom prst="rect">
            <a:avLst/>
          </a:prstGeom>
        </p:spPr>
      </p:pic>
      <p:pic>
        <p:nvPicPr>
          <p:cNvPr id="5" name="图片 4">
            <a:extLst>
              <a:ext uri="{FF2B5EF4-FFF2-40B4-BE49-F238E27FC236}">
                <a16:creationId xmlns:a16="http://schemas.microsoft.com/office/drawing/2014/main" id="{E95485A6-840E-8866-258A-635B88E263BD}"/>
              </a:ext>
            </a:extLst>
          </p:cNvPr>
          <p:cNvPicPr>
            <a:picLocks noChangeAspect="1"/>
          </p:cNvPicPr>
          <p:nvPr/>
        </p:nvPicPr>
        <p:blipFill>
          <a:blip r:embed="rId4"/>
          <a:stretch>
            <a:fillRect/>
          </a:stretch>
        </p:blipFill>
        <p:spPr>
          <a:xfrm>
            <a:off x="121063" y="3709035"/>
            <a:ext cx="3505200" cy="1828800"/>
          </a:xfrm>
          <a:prstGeom prst="rect">
            <a:avLst/>
          </a:prstGeom>
        </p:spPr>
      </p:pic>
      <p:pic>
        <p:nvPicPr>
          <p:cNvPr id="7" name="图片 6">
            <a:extLst>
              <a:ext uri="{FF2B5EF4-FFF2-40B4-BE49-F238E27FC236}">
                <a16:creationId xmlns:a16="http://schemas.microsoft.com/office/drawing/2014/main" id="{F67F77B3-40BC-1C6B-C6EF-E15E2038C970}"/>
              </a:ext>
            </a:extLst>
          </p:cNvPr>
          <p:cNvPicPr>
            <a:picLocks noChangeAspect="1"/>
          </p:cNvPicPr>
          <p:nvPr/>
        </p:nvPicPr>
        <p:blipFill>
          <a:blip r:embed="rId5"/>
          <a:stretch>
            <a:fillRect/>
          </a:stretch>
        </p:blipFill>
        <p:spPr>
          <a:xfrm>
            <a:off x="3854885" y="3709035"/>
            <a:ext cx="4023235" cy="907200"/>
          </a:xfrm>
          <a:prstGeom prst="rect">
            <a:avLst/>
          </a:prstGeom>
        </p:spPr>
      </p:pic>
      <p:pic>
        <p:nvPicPr>
          <p:cNvPr id="9" name="图片 8">
            <a:extLst>
              <a:ext uri="{FF2B5EF4-FFF2-40B4-BE49-F238E27FC236}">
                <a16:creationId xmlns:a16="http://schemas.microsoft.com/office/drawing/2014/main" id="{957412FE-5B2D-7A3F-2086-768F803BF560}"/>
              </a:ext>
            </a:extLst>
          </p:cNvPr>
          <p:cNvPicPr>
            <a:picLocks noChangeAspect="1"/>
          </p:cNvPicPr>
          <p:nvPr/>
        </p:nvPicPr>
        <p:blipFill>
          <a:blip r:embed="rId6"/>
          <a:stretch>
            <a:fillRect/>
          </a:stretch>
        </p:blipFill>
        <p:spPr>
          <a:xfrm>
            <a:off x="8104565" y="3552411"/>
            <a:ext cx="3497236" cy="2124489"/>
          </a:xfrm>
          <a:prstGeom prst="rect">
            <a:avLst/>
          </a:prstGeom>
        </p:spPr>
      </p:pic>
      <p:pic>
        <p:nvPicPr>
          <p:cNvPr id="11" name="图片 10">
            <a:extLst>
              <a:ext uri="{FF2B5EF4-FFF2-40B4-BE49-F238E27FC236}">
                <a16:creationId xmlns:a16="http://schemas.microsoft.com/office/drawing/2014/main" id="{80F8A3C8-E45B-7ACC-7F3A-2C54B57CFC02}"/>
              </a:ext>
            </a:extLst>
          </p:cNvPr>
          <p:cNvPicPr>
            <a:picLocks noChangeAspect="1"/>
          </p:cNvPicPr>
          <p:nvPr/>
        </p:nvPicPr>
        <p:blipFill>
          <a:blip r:embed="rId7"/>
          <a:stretch>
            <a:fillRect/>
          </a:stretch>
        </p:blipFill>
        <p:spPr>
          <a:xfrm>
            <a:off x="3852708" y="4742429"/>
            <a:ext cx="4025412" cy="934471"/>
          </a:xfrm>
          <a:prstGeom prst="rect">
            <a:avLst/>
          </a:prstGeom>
        </p:spPr>
      </p:pic>
    </p:spTree>
    <p:extLst>
      <p:ext uri="{BB962C8B-B14F-4D97-AF65-F5344CB8AC3E}">
        <p14:creationId xmlns:p14="http://schemas.microsoft.com/office/powerpoint/2010/main" val="1446976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7112829"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Appendix Israel data </a:t>
            </a:r>
          </a:p>
        </p:txBody>
      </p:sp>
      <p:sp>
        <p:nvSpPr>
          <p:cNvPr id="2" name="文本框 1">
            <a:extLst>
              <a:ext uri="{FF2B5EF4-FFF2-40B4-BE49-F238E27FC236}">
                <a16:creationId xmlns:a16="http://schemas.microsoft.com/office/drawing/2014/main" id="{7F63273B-DE9F-B84B-3160-197E8E9A3D01}"/>
              </a:ext>
            </a:extLst>
          </p:cNvPr>
          <p:cNvSpPr txBox="1"/>
          <p:nvPr/>
        </p:nvSpPr>
        <p:spPr>
          <a:xfrm>
            <a:off x="69849" y="1085850"/>
            <a:ext cx="3729037" cy="923330"/>
          </a:xfrm>
          <a:prstGeom prst="rect">
            <a:avLst/>
          </a:prstGeom>
          <a:noFill/>
        </p:spPr>
        <p:txBody>
          <a:bodyPr wrap="square" rtlCol="0">
            <a:spAutoFit/>
          </a:bodyPr>
          <a:lstStyle/>
          <a:p>
            <a:r>
              <a:rPr kumimoji="1" lang="en-US" altLang="zh-CN"/>
              <a:t>Start Date:</a:t>
            </a:r>
            <a:r>
              <a:rPr kumimoji="1" lang="zh-CN" altLang="en-US"/>
              <a:t> </a:t>
            </a:r>
            <a:r>
              <a:rPr kumimoji="1" lang="en-US" altLang="zh-CN"/>
              <a:t>16.03.2020</a:t>
            </a:r>
            <a:r>
              <a:rPr kumimoji="1" lang="en-US" altLang="zh-CN" sz="1000"/>
              <a:t>[p. 9]</a:t>
            </a:r>
          </a:p>
          <a:p>
            <a:r>
              <a:rPr kumimoji="1" lang="en-US" altLang="zh-CN"/>
              <a:t>Event Date:</a:t>
            </a:r>
            <a:r>
              <a:rPr kumimoji="1" lang="zh-CN" altLang="en-US"/>
              <a:t> </a:t>
            </a:r>
            <a:r>
              <a:rPr kumimoji="1" lang="en-US" altLang="zh-CN"/>
              <a:t>16.03.2020</a:t>
            </a:r>
            <a:r>
              <a:rPr kumimoji="1" lang="en-US" altLang="zh-CN" sz="1000"/>
              <a:t>[1,2]</a:t>
            </a:r>
          </a:p>
          <a:p>
            <a:r>
              <a:rPr kumimoji="1" lang="en-US" altLang="zh-CN"/>
              <a:t>End Date: same as Switzerland</a:t>
            </a:r>
            <a:endParaRPr kumimoji="1" lang="zh-CN" altLang="en-US"/>
          </a:p>
        </p:txBody>
      </p:sp>
      <p:sp>
        <p:nvSpPr>
          <p:cNvPr id="3" name="文本框 2">
            <a:extLst>
              <a:ext uri="{FF2B5EF4-FFF2-40B4-BE49-F238E27FC236}">
                <a16:creationId xmlns:a16="http://schemas.microsoft.com/office/drawing/2014/main" id="{E05F69AD-743E-9DA1-7767-A9EEA652F9F6}"/>
              </a:ext>
            </a:extLst>
          </p:cNvPr>
          <p:cNvSpPr txBox="1"/>
          <p:nvPr/>
        </p:nvSpPr>
        <p:spPr>
          <a:xfrm>
            <a:off x="0" y="6358195"/>
            <a:ext cx="11044239" cy="400110"/>
          </a:xfrm>
          <a:prstGeom prst="rect">
            <a:avLst/>
          </a:prstGeom>
          <a:noFill/>
        </p:spPr>
        <p:txBody>
          <a:bodyPr wrap="square" rtlCol="0">
            <a:spAutoFit/>
          </a:bodyPr>
          <a:lstStyle/>
          <a:p>
            <a:r>
              <a:rPr kumimoji="1" lang="de-CH" altLang="zh-CN" sz="1000"/>
              <a:t>[1] school closed(14.03.2020) </a:t>
            </a:r>
            <a:r>
              <a:rPr kumimoji="1" lang="de-CH" altLang="zh-CN" sz="1000">
                <a:hlinkClick r:id="rId3"/>
              </a:rPr>
              <a:t>https://academic.oup.com/cid/article/73/12/2265/6103916</a:t>
            </a:r>
            <a:endParaRPr kumimoji="1" lang="de-CH" altLang="zh-CN" sz="1000"/>
          </a:p>
          <a:p>
            <a:r>
              <a:rPr kumimoji="1" lang="de-CH" altLang="zh-CN" sz="1000"/>
              <a:t>[2] SAH(19.03.2020) </a:t>
            </a:r>
            <a:r>
              <a:rPr kumimoji="1" lang="de-CH" altLang="zh-CN" sz="1000">
                <a:hlinkClick r:id="rId4"/>
              </a:rPr>
              <a:t>https://www.reuters.com/article/us-health-coronavirus-israel-idUSKBN21622D</a:t>
            </a:r>
            <a:r>
              <a:rPr kumimoji="1" lang="de-CH" altLang="zh-CN" sz="1000"/>
              <a:t> </a:t>
            </a:r>
            <a:endParaRPr kumimoji="1" lang="zh-CN" altLang="en-US" sz="1000"/>
          </a:p>
        </p:txBody>
      </p:sp>
      <p:pic>
        <p:nvPicPr>
          <p:cNvPr id="5" name="图片 4" descr="表格&#10;&#10;描述已自动生成">
            <a:extLst>
              <a:ext uri="{FF2B5EF4-FFF2-40B4-BE49-F238E27FC236}">
                <a16:creationId xmlns:a16="http://schemas.microsoft.com/office/drawing/2014/main" id="{0513BE9D-C8DB-3DD0-15DB-794410EAEE38}"/>
              </a:ext>
            </a:extLst>
          </p:cNvPr>
          <p:cNvPicPr>
            <a:picLocks noChangeAspect="1"/>
          </p:cNvPicPr>
          <p:nvPr/>
        </p:nvPicPr>
        <p:blipFill>
          <a:blip r:embed="rId5"/>
          <a:stretch>
            <a:fillRect/>
          </a:stretch>
        </p:blipFill>
        <p:spPr>
          <a:xfrm>
            <a:off x="69850" y="2046872"/>
            <a:ext cx="4648994" cy="1337721"/>
          </a:xfrm>
          <a:prstGeom prst="rect">
            <a:avLst/>
          </a:prstGeom>
        </p:spPr>
      </p:pic>
      <p:pic>
        <p:nvPicPr>
          <p:cNvPr id="7" name="图片 6" descr="图表&#10;&#10;描述已自动生成">
            <a:extLst>
              <a:ext uri="{FF2B5EF4-FFF2-40B4-BE49-F238E27FC236}">
                <a16:creationId xmlns:a16="http://schemas.microsoft.com/office/drawing/2014/main" id="{63BF639F-E6E2-A285-5530-41A85B0AE2BC}"/>
              </a:ext>
            </a:extLst>
          </p:cNvPr>
          <p:cNvPicPr>
            <a:picLocks noChangeAspect="1"/>
          </p:cNvPicPr>
          <p:nvPr/>
        </p:nvPicPr>
        <p:blipFill>
          <a:blip r:embed="rId6"/>
          <a:stretch>
            <a:fillRect/>
          </a:stretch>
        </p:blipFill>
        <p:spPr>
          <a:xfrm>
            <a:off x="0" y="3384593"/>
            <a:ext cx="2368881" cy="1337721"/>
          </a:xfrm>
          <a:prstGeom prst="rect">
            <a:avLst/>
          </a:prstGeom>
        </p:spPr>
      </p:pic>
      <p:pic>
        <p:nvPicPr>
          <p:cNvPr id="9" name="图片 8" descr="图表, 日程表&#10;&#10;描述已自动生成">
            <a:extLst>
              <a:ext uri="{FF2B5EF4-FFF2-40B4-BE49-F238E27FC236}">
                <a16:creationId xmlns:a16="http://schemas.microsoft.com/office/drawing/2014/main" id="{7F547305-31FB-EA0A-EE30-8678CDCDDF0E}"/>
              </a:ext>
            </a:extLst>
          </p:cNvPr>
          <p:cNvPicPr>
            <a:picLocks noChangeAspect="1"/>
          </p:cNvPicPr>
          <p:nvPr/>
        </p:nvPicPr>
        <p:blipFill>
          <a:blip r:embed="rId7"/>
          <a:stretch>
            <a:fillRect/>
          </a:stretch>
        </p:blipFill>
        <p:spPr>
          <a:xfrm>
            <a:off x="2359052" y="3384592"/>
            <a:ext cx="2359791" cy="1333795"/>
          </a:xfrm>
          <a:prstGeom prst="rect">
            <a:avLst/>
          </a:prstGeom>
        </p:spPr>
      </p:pic>
      <p:pic>
        <p:nvPicPr>
          <p:cNvPr id="11" name="图片 10" descr="文本, 信件&#10;&#10;描述已自动生成">
            <a:extLst>
              <a:ext uri="{FF2B5EF4-FFF2-40B4-BE49-F238E27FC236}">
                <a16:creationId xmlns:a16="http://schemas.microsoft.com/office/drawing/2014/main" id="{DC506FE7-E163-D6D7-B2E5-22EC456AAA09}"/>
              </a:ext>
            </a:extLst>
          </p:cNvPr>
          <p:cNvPicPr>
            <a:picLocks noChangeAspect="1"/>
          </p:cNvPicPr>
          <p:nvPr/>
        </p:nvPicPr>
        <p:blipFill>
          <a:blip r:embed="rId8"/>
          <a:stretch>
            <a:fillRect/>
          </a:stretch>
        </p:blipFill>
        <p:spPr>
          <a:xfrm>
            <a:off x="4718842" y="1891989"/>
            <a:ext cx="2125321" cy="2608573"/>
          </a:xfrm>
          <a:prstGeom prst="rect">
            <a:avLst/>
          </a:prstGeom>
        </p:spPr>
      </p:pic>
      <p:pic>
        <p:nvPicPr>
          <p:cNvPr id="13" name="图片 12" descr="文本&#10;&#10;描述已自动生成">
            <a:extLst>
              <a:ext uri="{FF2B5EF4-FFF2-40B4-BE49-F238E27FC236}">
                <a16:creationId xmlns:a16="http://schemas.microsoft.com/office/drawing/2014/main" id="{6EFA159F-44E1-A0A9-2CF5-74CD3CA1A0E1}"/>
              </a:ext>
            </a:extLst>
          </p:cNvPr>
          <p:cNvPicPr>
            <a:picLocks noChangeAspect="1"/>
          </p:cNvPicPr>
          <p:nvPr/>
        </p:nvPicPr>
        <p:blipFill>
          <a:blip r:embed="rId9"/>
          <a:stretch>
            <a:fillRect/>
          </a:stretch>
        </p:blipFill>
        <p:spPr>
          <a:xfrm>
            <a:off x="7335233" y="224037"/>
            <a:ext cx="4469606" cy="1453968"/>
          </a:xfrm>
          <a:prstGeom prst="rect">
            <a:avLst/>
          </a:prstGeom>
        </p:spPr>
      </p:pic>
      <p:pic>
        <p:nvPicPr>
          <p:cNvPr id="15" name="图片 14" descr="图表&#10;&#10;描述已自动生成">
            <a:extLst>
              <a:ext uri="{FF2B5EF4-FFF2-40B4-BE49-F238E27FC236}">
                <a16:creationId xmlns:a16="http://schemas.microsoft.com/office/drawing/2014/main" id="{23A26602-8E1C-1490-E41D-88A06404619E}"/>
              </a:ext>
            </a:extLst>
          </p:cNvPr>
          <p:cNvPicPr>
            <a:picLocks noChangeAspect="1"/>
          </p:cNvPicPr>
          <p:nvPr/>
        </p:nvPicPr>
        <p:blipFill>
          <a:blip r:embed="rId10"/>
          <a:stretch>
            <a:fillRect/>
          </a:stretch>
        </p:blipFill>
        <p:spPr>
          <a:xfrm>
            <a:off x="7172205" y="1720703"/>
            <a:ext cx="2322866" cy="1337722"/>
          </a:xfrm>
          <a:prstGeom prst="rect">
            <a:avLst/>
          </a:prstGeom>
        </p:spPr>
      </p:pic>
      <p:pic>
        <p:nvPicPr>
          <p:cNvPr id="17" name="图片 16" descr="图表, 日程表&#10;&#10;描述已自动生成">
            <a:extLst>
              <a:ext uri="{FF2B5EF4-FFF2-40B4-BE49-F238E27FC236}">
                <a16:creationId xmlns:a16="http://schemas.microsoft.com/office/drawing/2014/main" id="{4E5AA064-F4D7-8CE1-6F52-8A72E3A6E7F3}"/>
              </a:ext>
            </a:extLst>
          </p:cNvPr>
          <p:cNvPicPr>
            <a:picLocks noChangeAspect="1"/>
          </p:cNvPicPr>
          <p:nvPr/>
        </p:nvPicPr>
        <p:blipFill>
          <a:blip r:embed="rId11"/>
          <a:stretch>
            <a:fillRect/>
          </a:stretch>
        </p:blipFill>
        <p:spPr>
          <a:xfrm>
            <a:off x="9495071" y="1661792"/>
            <a:ext cx="2309768" cy="1352475"/>
          </a:xfrm>
          <a:prstGeom prst="rect">
            <a:avLst/>
          </a:prstGeom>
        </p:spPr>
      </p:pic>
      <p:pic>
        <p:nvPicPr>
          <p:cNvPr id="19" name="图片 18" descr="文本&#10;&#10;描述已自动生成">
            <a:extLst>
              <a:ext uri="{FF2B5EF4-FFF2-40B4-BE49-F238E27FC236}">
                <a16:creationId xmlns:a16="http://schemas.microsoft.com/office/drawing/2014/main" id="{249A03C5-05B7-186F-75A7-C5599FB0B2C7}"/>
              </a:ext>
            </a:extLst>
          </p:cNvPr>
          <p:cNvPicPr>
            <a:picLocks noChangeAspect="1"/>
          </p:cNvPicPr>
          <p:nvPr/>
        </p:nvPicPr>
        <p:blipFill>
          <a:blip r:embed="rId12"/>
          <a:stretch>
            <a:fillRect/>
          </a:stretch>
        </p:blipFill>
        <p:spPr>
          <a:xfrm>
            <a:off x="7766522" y="3019046"/>
            <a:ext cx="3607028" cy="3564392"/>
          </a:xfrm>
          <a:prstGeom prst="rect">
            <a:avLst/>
          </a:prstGeom>
        </p:spPr>
      </p:pic>
    </p:spTree>
    <p:extLst>
      <p:ext uri="{BB962C8B-B14F-4D97-AF65-F5344CB8AC3E}">
        <p14:creationId xmlns:p14="http://schemas.microsoft.com/office/powerpoint/2010/main" val="2856309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5509147"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dialectic analysis</a:t>
            </a:r>
          </a:p>
        </p:txBody>
      </p:sp>
      <p:pic>
        <p:nvPicPr>
          <p:cNvPr id="1026" name="Picture 2" descr="Zoom 年会纪要">
            <a:extLst>
              <a:ext uri="{FF2B5EF4-FFF2-40B4-BE49-F238E27FC236}">
                <a16:creationId xmlns:a16="http://schemas.microsoft.com/office/drawing/2014/main" id="{4EE5CA6A-2535-1141-3C03-921479F6AB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3751" y="692327"/>
            <a:ext cx="5048250" cy="383681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表格&#10;&#10;描述已自动生成">
            <a:extLst>
              <a:ext uri="{FF2B5EF4-FFF2-40B4-BE49-F238E27FC236}">
                <a16:creationId xmlns:a16="http://schemas.microsoft.com/office/drawing/2014/main" id="{D9CE1605-CAB6-6390-DCA1-BDA4CC1F750D}"/>
              </a:ext>
            </a:extLst>
          </p:cNvPr>
          <p:cNvPicPr>
            <a:picLocks noChangeAspect="1"/>
          </p:cNvPicPr>
          <p:nvPr/>
        </p:nvPicPr>
        <p:blipFill>
          <a:blip r:embed="rId4"/>
          <a:stretch>
            <a:fillRect/>
          </a:stretch>
        </p:blipFill>
        <p:spPr>
          <a:xfrm>
            <a:off x="7143750" y="4812958"/>
            <a:ext cx="5048250" cy="1673567"/>
          </a:xfrm>
          <a:prstGeom prst="rect">
            <a:avLst/>
          </a:prstGeom>
        </p:spPr>
      </p:pic>
      <p:sp>
        <p:nvSpPr>
          <p:cNvPr id="6" name="矩形 5">
            <a:extLst>
              <a:ext uri="{FF2B5EF4-FFF2-40B4-BE49-F238E27FC236}">
                <a16:creationId xmlns:a16="http://schemas.microsoft.com/office/drawing/2014/main" id="{EF900B0F-46AD-C9F0-C336-216C68C842B2}"/>
              </a:ext>
            </a:extLst>
          </p:cNvPr>
          <p:cNvSpPr/>
          <p:nvPr/>
        </p:nvSpPr>
        <p:spPr>
          <a:xfrm>
            <a:off x="69849" y="6329623"/>
            <a:ext cx="3432350" cy="400110"/>
          </a:xfrm>
          <a:prstGeom prst="rect">
            <a:avLst/>
          </a:prstGeom>
        </p:spPr>
        <p:txBody>
          <a:bodyPr wrap="none">
            <a:spAutoFit/>
          </a:bodyPr>
          <a:lstStyle/>
          <a:p>
            <a:r>
              <a:rPr lang="en-US" altLang="zh-CN" sz="1000"/>
              <a:t>[1] </a:t>
            </a:r>
            <a:r>
              <a:rPr lang="zh-CN" altLang="en-US" sz="1000">
                <a:hlinkClick r:id="rId5"/>
              </a:rPr>
              <a:t>https://backlinko.com/zoom-users</a:t>
            </a:r>
            <a:r>
              <a:rPr lang="en-US" altLang="zh-CN" sz="1000"/>
              <a:t> </a:t>
            </a:r>
          </a:p>
          <a:p>
            <a:r>
              <a:rPr lang="en-US" altLang="zh-CN" sz="1000"/>
              <a:t>[2] </a:t>
            </a:r>
            <a:r>
              <a:rPr lang="en-US" altLang="zh-CN" sz="1000">
                <a:hlinkClick r:id="rId6"/>
              </a:rPr>
              <a:t>https://www.businessofapps.com/data/zoom-statistics/</a:t>
            </a:r>
            <a:r>
              <a:rPr lang="en-US" altLang="zh-CN" sz="1000"/>
              <a:t> </a:t>
            </a:r>
            <a:endParaRPr lang="zh-CN" altLang="en-US" sz="1000"/>
          </a:p>
        </p:txBody>
      </p:sp>
      <p:sp>
        <p:nvSpPr>
          <p:cNvPr id="7" name="文本框 6">
            <a:extLst>
              <a:ext uri="{FF2B5EF4-FFF2-40B4-BE49-F238E27FC236}">
                <a16:creationId xmlns:a16="http://schemas.microsoft.com/office/drawing/2014/main" id="{CD73F2AC-AA02-1304-0DD0-3E4EC49883C5}"/>
              </a:ext>
            </a:extLst>
          </p:cNvPr>
          <p:cNvSpPr txBox="1"/>
          <p:nvPr/>
        </p:nvSpPr>
        <p:spPr>
          <a:xfrm>
            <a:off x="11727656" y="4282918"/>
            <a:ext cx="302419" cy="246221"/>
          </a:xfrm>
          <a:prstGeom prst="rect">
            <a:avLst/>
          </a:prstGeom>
          <a:noFill/>
        </p:spPr>
        <p:txBody>
          <a:bodyPr wrap="square" rtlCol="0">
            <a:spAutoFit/>
          </a:bodyPr>
          <a:lstStyle/>
          <a:p>
            <a:r>
              <a:rPr kumimoji="1" lang="en-US" altLang="zh-CN" sz="1000"/>
              <a:t>[1]</a:t>
            </a:r>
            <a:endParaRPr kumimoji="1" lang="zh-CN" altLang="en-US" sz="1000"/>
          </a:p>
        </p:txBody>
      </p:sp>
      <p:sp>
        <p:nvSpPr>
          <p:cNvPr id="10" name="文本框 9">
            <a:extLst>
              <a:ext uri="{FF2B5EF4-FFF2-40B4-BE49-F238E27FC236}">
                <a16:creationId xmlns:a16="http://schemas.microsoft.com/office/drawing/2014/main" id="{749D78B8-FFB5-1F36-D9A2-832B074D29A4}"/>
              </a:ext>
            </a:extLst>
          </p:cNvPr>
          <p:cNvSpPr txBox="1"/>
          <p:nvPr/>
        </p:nvSpPr>
        <p:spPr>
          <a:xfrm>
            <a:off x="11841955" y="6223083"/>
            <a:ext cx="302419" cy="246221"/>
          </a:xfrm>
          <a:prstGeom prst="rect">
            <a:avLst/>
          </a:prstGeom>
          <a:noFill/>
        </p:spPr>
        <p:txBody>
          <a:bodyPr wrap="square" rtlCol="0">
            <a:spAutoFit/>
          </a:bodyPr>
          <a:lstStyle/>
          <a:p>
            <a:r>
              <a:rPr kumimoji="1" lang="en-US" altLang="zh-CN" sz="1000"/>
              <a:t>[2]</a:t>
            </a:r>
            <a:endParaRPr kumimoji="1" lang="zh-CN" altLang="en-US" sz="1000"/>
          </a:p>
        </p:txBody>
      </p:sp>
      <p:grpSp>
        <p:nvGrpSpPr>
          <p:cNvPr id="11" name="组合 10">
            <a:extLst>
              <a:ext uri="{FF2B5EF4-FFF2-40B4-BE49-F238E27FC236}">
                <a16:creationId xmlns:a16="http://schemas.microsoft.com/office/drawing/2014/main" id="{73D16F4A-81E5-340A-BE89-CA8432B82463}"/>
              </a:ext>
            </a:extLst>
          </p:cNvPr>
          <p:cNvGrpSpPr/>
          <p:nvPr/>
        </p:nvGrpSpPr>
        <p:grpSpPr>
          <a:xfrm>
            <a:off x="69849" y="2610733"/>
            <a:ext cx="6930262" cy="2066390"/>
            <a:chOff x="0" y="3583351"/>
            <a:chExt cx="6930262" cy="2066390"/>
          </a:xfrm>
        </p:grpSpPr>
        <p:pic>
          <p:nvPicPr>
            <p:cNvPr id="5" name="图片 4" descr="图表, 折线图&#10;&#10;描述已自动生成">
              <a:extLst>
                <a:ext uri="{FF2B5EF4-FFF2-40B4-BE49-F238E27FC236}">
                  <a16:creationId xmlns:a16="http://schemas.microsoft.com/office/drawing/2014/main" id="{8A1EA341-1BB6-31A9-7D98-687EB5F4ECC2}"/>
                </a:ext>
              </a:extLst>
            </p:cNvPr>
            <p:cNvPicPr>
              <a:picLocks noChangeAspect="1"/>
            </p:cNvPicPr>
            <p:nvPr/>
          </p:nvPicPr>
          <p:blipFill>
            <a:blip r:embed="rId7"/>
            <a:stretch>
              <a:fillRect/>
            </a:stretch>
          </p:blipFill>
          <p:spPr>
            <a:xfrm>
              <a:off x="0" y="3921905"/>
              <a:ext cx="6930262" cy="1727836"/>
            </a:xfrm>
            <a:prstGeom prst="rect">
              <a:avLst/>
            </a:prstGeom>
          </p:spPr>
        </p:pic>
        <p:sp>
          <p:nvSpPr>
            <p:cNvPr id="8" name="文本框 7">
              <a:extLst>
                <a:ext uri="{FF2B5EF4-FFF2-40B4-BE49-F238E27FC236}">
                  <a16:creationId xmlns:a16="http://schemas.microsoft.com/office/drawing/2014/main" id="{65B00543-7AEA-5520-3BC5-8C83EE998F1F}"/>
                </a:ext>
              </a:extLst>
            </p:cNvPr>
            <p:cNvSpPr txBox="1"/>
            <p:nvPr/>
          </p:nvSpPr>
          <p:spPr>
            <a:xfrm>
              <a:off x="0" y="3583351"/>
              <a:ext cx="3743326" cy="338554"/>
            </a:xfrm>
            <a:prstGeom prst="rect">
              <a:avLst/>
            </a:prstGeom>
            <a:noFill/>
          </p:spPr>
          <p:txBody>
            <a:bodyPr wrap="square" rtlCol="0">
              <a:spAutoFit/>
            </a:bodyPr>
            <a:lstStyle/>
            <a:p>
              <a:r>
                <a:rPr kumimoji="1" lang="en-US" altLang="zh-CN" sz="1600" b="1"/>
                <a:t>Google Trend:zoom(worldwide)</a:t>
              </a:r>
              <a:endParaRPr kumimoji="1" lang="zh-CN" altLang="en-US" sz="1600" b="1"/>
            </a:p>
          </p:txBody>
        </p:sp>
      </p:grpSp>
      <p:sp>
        <p:nvSpPr>
          <p:cNvPr id="9" name="矩形 8">
            <a:extLst>
              <a:ext uri="{FF2B5EF4-FFF2-40B4-BE49-F238E27FC236}">
                <a16:creationId xmlns:a16="http://schemas.microsoft.com/office/drawing/2014/main" id="{689C69DE-481F-F107-B675-FA3E10CCD1A6}"/>
              </a:ext>
            </a:extLst>
          </p:cNvPr>
          <p:cNvSpPr/>
          <p:nvPr/>
        </p:nvSpPr>
        <p:spPr>
          <a:xfrm>
            <a:off x="409795" y="901065"/>
            <a:ext cx="5009705" cy="1384995"/>
          </a:xfrm>
          <a:prstGeom prst="rect">
            <a:avLst/>
          </a:prstGeom>
          <a:noFill/>
        </p:spPr>
        <p:txBody>
          <a:bodyPr wrap="none" lIns="91440" tIns="45720" rIns="91440" bIns="45720">
            <a:spAutoFit/>
          </a:bodyPr>
          <a:lstStyle/>
          <a:p>
            <a:pPr algn="ctr"/>
            <a:r>
              <a:rPr lang="en-US" altLang="zh-CN" sz="2800" b="0" cap="none" spc="0">
                <a:ln w="0"/>
                <a:solidFill>
                  <a:schemeClr val="tx1"/>
                </a:solidFill>
                <a:effectLst>
                  <a:outerShdw blurRad="38100" dist="19050" dir="2700000" algn="tl" rotWithShape="0">
                    <a:schemeClr val="dk1">
                      <a:alpha val="40000"/>
                    </a:schemeClr>
                  </a:outerShdw>
                </a:effectLst>
              </a:rPr>
              <a:t>Is indicator from Google Trend </a:t>
            </a:r>
          </a:p>
          <a:p>
            <a:pPr algn="ctr"/>
            <a:r>
              <a:rPr lang="en-US" altLang="zh-CN" sz="2800" b="0" cap="none" spc="0">
                <a:ln w="0"/>
                <a:solidFill>
                  <a:schemeClr val="tx1"/>
                </a:solidFill>
                <a:effectLst>
                  <a:outerShdw blurRad="38100" dist="19050" dir="2700000" algn="tl" rotWithShape="0">
                    <a:schemeClr val="dk1">
                      <a:alpha val="40000"/>
                    </a:schemeClr>
                  </a:outerShdw>
                </a:effectLst>
              </a:rPr>
              <a:t>really meaningful for </a:t>
            </a:r>
          </a:p>
          <a:p>
            <a:pPr algn="ctr"/>
            <a:r>
              <a:rPr lang="en-US" altLang="zh-CN" sz="2800" b="0" cap="none" spc="0">
                <a:ln w="0"/>
                <a:solidFill>
                  <a:schemeClr val="tx1"/>
                </a:solidFill>
                <a:effectLst>
                  <a:outerShdw blurRad="38100" dist="19050" dir="2700000" algn="tl" rotWithShape="0">
                    <a:schemeClr val="dk1">
                      <a:alpha val="40000"/>
                    </a:schemeClr>
                  </a:outerShdw>
                </a:effectLst>
              </a:rPr>
              <a:t>conclusion about utilization?</a:t>
            </a:r>
            <a:endParaRPr lang="zh-CN" altLang="en-US" sz="28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09183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49" y="128270"/>
            <a:ext cx="6825803"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zoom dialectic analysis</a:t>
            </a:r>
          </a:p>
        </p:txBody>
      </p:sp>
      <p:graphicFrame>
        <p:nvGraphicFramePr>
          <p:cNvPr id="5" name="图示 4">
            <a:extLst>
              <a:ext uri="{FF2B5EF4-FFF2-40B4-BE49-F238E27FC236}">
                <a16:creationId xmlns:a16="http://schemas.microsoft.com/office/drawing/2014/main" id="{F4CF8AB2-2FE5-7A0B-A572-41D2303B8A1E}"/>
              </a:ext>
            </a:extLst>
          </p:cNvPr>
          <p:cNvGraphicFramePr/>
          <p:nvPr/>
        </p:nvGraphicFramePr>
        <p:xfrm>
          <a:off x="1200150" y="728662"/>
          <a:ext cx="9015413"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a:extLst>
              <a:ext uri="{FF2B5EF4-FFF2-40B4-BE49-F238E27FC236}">
                <a16:creationId xmlns:a16="http://schemas.microsoft.com/office/drawing/2014/main" id="{0B3CE331-9BE6-B8CA-9ADB-10002A285D3A}"/>
              </a:ext>
            </a:extLst>
          </p:cNvPr>
          <p:cNvSpPr txBox="1"/>
          <p:nvPr/>
        </p:nvSpPr>
        <p:spPr>
          <a:xfrm>
            <a:off x="285750" y="6321880"/>
            <a:ext cx="8115300" cy="707886"/>
          </a:xfrm>
          <a:prstGeom prst="rect">
            <a:avLst/>
          </a:prstGeom>
          <a:noFill/>
        </p:spPr>
        <p:txBody>
          <a:bodyPr wrap="square" rtlCol="0">
            <a:spAutoFit/>
          </a:bodyPr>
          <a:lstStyle/>
          <a:p>
            <a:r>
              <a:rPr kumimoji="1" lang="en-US" altLang="zh-CN" sz="1000"/>
              <a:t>[1] </a:t>
            </a:r>
            <a:r>
              <a:rPr kumimoji="1" lang="en-US" altLang="zh-CN" sz="1000">
                <a:hlinkClick r:id="rId8"/>
              </a:rPr>
              <a:t>https://www.worldometers.info/world-population/switzerland-population/</a:t>
            </a:r>
            <a:endParaRPr kumimoji="1" lang="en-US" altLang="zh-CN" sz="1000"/>
          </a:p>
          <a:p>
            <a:r>
              <a:rPr kumimoji="1" lang="en-US" altLang="zh-CN" sz="1000"/>
              <a:t>[2] </a:t>
            </a:r>
            <a:r>
              <a:rPr kumimoji="1" lang="en-US" altLang="zh-CN" sz="1000">
                <a:hlinkClick r:id="rId9"/>
              </a:rPr>
              <a:t>https://www.thelocal.ch/20210113/explained-what-are-switzerlands-new-coronavirus-measures-jan-13/</a:t>
            </a:r>
            <a:endParaRPr kumimoji="1" lang="en-US" altLang="zh-CN" sz="1000"/>
          </a:p>
          <a:p>
            <a:r>
              <a:rPr kumimoji="1" lang="en-US" altLang="zh-CN" sz="1000"/>
              <a:t>[3] </a:t>
            </a:r>
            <a:r>
              <a:rPr lang="en-US" altLang="zh-CN" sz="1000">
                <a:hlinkClick r:id="rId10"/>
              </a:rPr>
              <a:t>https://academic.oup.com/cid/article/73/12/2265/6103916</a:t>
            </a:r>
            <a:endParaRPr lang="en-US" altLang="zh-CN" sz="1000"/>
          </a:p>
          <a:p>
            <a:r>
              <a:rPr kumimoji="1" lang="en-US" altLang="zh-CN" sz="1000"/>
              <a:t> </a:t>
            </a:r>
            <a:endParaRPr kumimoji="1" lang="zh-CN" altLang="en-US" sz="1000"/>
          </a:p>
        </p:txBody>
      </p:sp>
    </p:spTree>
    <p:extLst>
      <p:ext uri="{BB962C8B-B14F-4D97-AF65-F5344CB8AC3E}">
        <p14:creationId xmlns:p14="http://schemas.microsoft.com/office/powerpoint/2010/main" val="1165201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6288088"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Appendix unemployment </a:t>
            </a:r>
          </a:p>
        </p:txBody>
      </p:sp>
      <p:pic>
        <p:nvPicPr>
          <p:cNvPr id="8" name="图片 7" descr="文本&#10;&#10;描述已自动生成">
            <a:extLst>
              <a:ext uri="{FF2B5EF4-FFF2-40B4-BE49-F238E27FC236}">
                <a16:creationId xmlns:a16="http://schemas.microsoft.com/office/drawing/2014/main" id="{3097F608-0A90-37A2-7051-1AA510899B8E}"/>
              </a:ext>
            </a:extLst>
          </p:cNvPr>
          <p:cNvPicPr>
            <a:picLocks noChangeAspect="1"/>
          </p:cNvPicPr>
          <p:nvPr/>
        </p:nvPicPr>
        <p:blipFill>
          <a:blip r:embed="rId3"/>
          <a:stretch>
            <a:fillRect/>
          </a:stretch>
        </p:blipFill>
        <p:spPr>
          <a:xfrm>
            <a:off x="6357938" y="1844707"/>
            <a:ext cx="5811836" cy="1941041"/>
          </a:xfrm>
          <a:prstGeom prst="rect">
            <a:avLst/>
          </a:prstGeom>
        </p:spPr>
      </p:pic>
      <p:pic>
        <p:nvPicPr>
          <p:cNvPr id="10" name="图片 9" descr="图表, 折线图&#10;&#10;描述已自动生成">
            <a:extLst>
              <a:ext uri="{FF2B5EF4-FFF2-40B4-BE49-F238E27FC236}">
                <a16:creationId xmlns:a16="http://schemas.microsoft.com/office/drawing/2014/main" id="{35B79628-42FC-B33A-D679-6DF5CD2BC59D}"/>
              </a:ext>
            </a:extLst>
          </p:cNvPr>
          <p:cNvPicPr>
            <a:picLocks noChangeAspect="1"/>
          </p:cNvPicPr>
          <p:nvPr/>
        </p:nvPicPr>
        <p:blipFill>
          <a:blip r:embed="rId4"/>
          <a:stretch>
            <a:fillRect/>
          </a:stretch>
        </p:blipFill>
        <p:spPr>
          <a:xfrm>
            <a:off x="69851" y="1278527"/>
            <a:ext cx="5614458" cy="3464923"/>
          </a:xfrm>
          <a:prstGeom prst="rect">
            <a:avLst/>
          </a:prstGeom>
        </p:spPr>
      </p:pic>
      <p:pic>
        <p:nvPicPr>
          <p:cNvPr id="12" name="图片 11" descr="文本&#10;&#10;描述已自动生成">
            <a:extLst>
              <a:ext uri="{FF2B5EF4-FFF2-40B4-BE49-F238E27FC236}">
                <a16:creationId xmlns:a16="http://schemas.microsoft.com/office/drawing/2014/main" id="{6200B66A-5C30-1144-D66A-DCB1A1A29F12}"/>
              </a:ext>
            </a:extLst>
          </p:cNvPr>
          <p:cNvPicPr>
            <a:picLocks noChangeAspect="1"/>
          </p:cNvPicPr>
          <p:nvPr/>
        </p:nvPicPr>
        <p:blipFill>
          <a:blip r:embed="rId3"/>
          <a:stretch>
            <a:fillRect/>
          </a:stretch>
        </p:blipFill>
        <p:spPr>
          <a:xfrm>
            <a:off x="6357938" y="1401446"/>
            <a:ext cx="5811836" cy="1941041"/>
          </a:xfrm>
          <a:prstGeom prst="rect">
            <a:avLst/>
          </a:prstGeom>
        </p:spPr>
      </p:pic>
      <p:pic>
        <p:nvPicPr>
          <p:cNvPr id="13" name="图片 12" descr="表格&#10;&#10;描述已自动生成">
            <a:extLst>
              <a:ext uri="{FF2B5EF4-FFF2-40B4-BE49-F238E27FC236}">
                <a16:creationId xmlns:a16="http://schemas.microsoft.com/office/drawing/2014/main" id="{E8FD4F83-F3F0-F167-82A9-A8DA2891C52E}"/>
              </a:ext>
            </a:extLst>
          </p:cNvPr>
          <p:cNvPicPr>
            <a:picLocks noChangeAspect="1"/>
          </p:cNvPicPr>
          <p:nvPr/>
        </p:nvPicPr>
        <p:blipFill>
          <a:blip r:embed="rId5"/>
          <a:stretch>
            <a:fillRect/>
          </a:stretch>
        </p:blipFill>
        <p:spPr>
          <a:xfrm>
            <a:off x="6362708" y="3515514"/>
            <a:ext cx="5807065" cy="1656561"/>
          </a:xfrm>
          <a:prstGeom prst="rect">
            <a:avLst/>
          </a:prstGeom>
        </p:spPr>
      </p:pic>
    </p:spTree>
    <p:extLst>
      <p:ext uri="{BB962C8B-B14F-4D97-AF65-F5344CB8AC3E}">
        <p14:creationId xmlns:p14="http://schemas.microsoft.com/office/powerpoint/2010/main" val="2293871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p:cNvSpPr txBox="1"/>
          <p:nvPr/>
        </p:nvSpPr>
        <p:spPr>
          <a:xfrm>
            <a:off x="69850" y="128270"/>
            <a:ext cx="6288088"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ITSA Appendix unemployment </a:t>
            </a:r>
          </a:p>
        </p:txBody>
      </p:sp>
      <p:pic>
        <p:nvPicPr>
          <p:cNvPr id="3" name="图片 2" descr="图表, 直方图&#10;&#10;描述已自动生成">
            <a:extLst>
              <a:ext uri="{FF2B5EF4-FFF2-40B4-BE49-F238E27FC236}">
                <a16:creationId xmlns:a16="http://schemas.microsoft.com/office/drawing/2014/main" id="{AA2B19FA-766C-D4FC-F753-3415D2E15141}"/>
              </a:ext>
            </a:extLst>
          </p:cNvPr>
          <p:cNvPicPr>
            <a:picLocks noChangeAspect="1"/>
          </p:cNvPicPr>
          <p:nvPr/>
        </p:nvPicPr>
        <p:blipFill>
          <a:blip r:embed="rId3"/>
          <a:stretch>
            <a:fillRect/>
          </a:stretch>
        </p:blipFill>
        <p:spPr>
          <a:xfrm>
            <a:off x="217327" y="2065316"/>
            <a:ext cx="5993133" cy="4246563"/>
          </a:xfrm>
          <a:prstGeom prst="rect">
            <a:avLst/>
          </a:prstGeom>
        </p:spPr>
      </p:pic>
      <p:sp>
        <p:nvSpPr>
          <p:cNvPr id="4" name="文本框 3">
            <a:extLst>
              <a:ext uri="{FF2B5EF4-FFF2-40B4-BE49-F238E27FC236}">
                <a16:creationId xmlns:a16="http://schemas.microsoft.com/office/drawing/2014/main" id="{477007F1-829B-9AFF-6EAA-1416B0223539}"/>
              </a:ext>
            </a:extLst>
          </p:cNvPr>
          <p:cNvSpPr txBox="1"/>
          <p:nvPr/>
        </p:nvSpPr>
        <p:spPr>
          <a:xfrm>
            <a:off x="728663" y="1382693"/>
            <a:ext cx="4057650" cy="461665"/>
          </a:xfrm>
          <a:prstGeom prst="rect">
            <a:avLst/>
          </a:prstGeom>
          <a:noFill/>
        </p:spPr>
        <p:txBody>
          <a:bodyPr wrap="square" rtlCol="0">
            <a:spAutoFit/>
          </a:bodyPr>
          <a:lstStyle/>
          <a:p>
            <a:r>
              <a:rPr kumimoji="1" lang="en-US" altLang="zh-CN" sz="2400" b="1"/>
              <a:t>No data for Switzerland</a:t>
            </a:r>
            <a:endParaRPr kumimoji="1" lang="zh-CN" altLang="en-US" sz="2400" b="1"/>
          </a:p>
        </p:txBody>
      </p:sp>
      <p:sp>
        <p:nvSpPr>
          <p:cNvPr id="5" name="文本框 4">
            <a:extLst>
              <a:ext uri="{FF2B5EF4-FFF2-40B4-BE49-F238E27FC236}">
                <a16:creationId xmlns:a16="http://schemas.microsoft.com/office/drawing/2014/main" id="{E80AB6C9-9596-7A1F-281B-3BED78F177CF}"/>
              </a:ext>
            </a:extLst>
          </p:cNvPr>
          <p:cNvSpPr txBox="1"/>
          <p:nvPr/>
        </p:nvSpPr>
        <p:spPr>
          <a:xfrm>
            <a:off x="6096000" y="2539981"/>
            <a:ext cx="5878673" cy="2769989"/>
          </a:xfrm>
          <a:prstGeom prst="rect">
            <a:avLst/>
          </a:prstGeom>
          <a:noFill/>
        </p:spPr>
        <p:txBody>
          <a:bodyPr wrap="square" rtlCol="0">
            <a:spAutoFit/>
          </a:bodyPr>
          <a:lstStyle/>
          <a:p>
            <a:r>
              <a:rPr kumimoji="1" lang="en-US" altLang="zh-CN" sz="2000" b="1" dirty="0"/>
              <a:t>unemployment start date </a:t>
            </a:r>
            <a:r>
              <a:rPr kumimoji="1" lang="en-US" altLang="zh-CN" sz="2000" dirty="0">
                <a:hlinkClick r:id="rId4"/>
              </a:rPr>
              <a:t>https://www.timesofisrael.com/israels-unemployment-rate-back-to-pre-covid-level-of-4/</a:t>
            </a:r>
            <a:r>
              <a:rPr kumimoji="1" lang="en-US" altLang="zh-CN" sz="2000" dirty="0"/>
              <a:t> </a:t>
            </a:r>
          </a:p>
          <a:p>
            <a:endParaRPr kumimoji="1" lang="en-US" altLang="zh-CN" sz="2000" b="1" dirty="0"/>
          </a:p>
          <a:p>
            <a:r>
              <a:rPr kumimoji="1" lang="en-US" altLang="zh-CN" sz="2000" b="1" dirty="0"/>
              <a:t>unpaid leave</a:t>
            </a:r>
          </a:p>
          <a:p>
            <a:r>
              <a:rPr kumimoji="1" lang="de-CH" altLang="zh-CN" dirty="0">
                <a:hlinkClick r:id="rId5"/>
              </a:rPr>
              <a:t>https://www.hg.org/legal-articles/israel-imposing-unpaid-leave-on-employees-due-to-the-spread-of-coronavirus-updated-55052</a:t>
            </a:r>
            <a:r>
              <a:rPr kumimoji="1" lang="de-CH" altLang="zh-CN" dirty="0"/>
              <a:t> </a:t>
            </a:r>
            <a:endParaRPr kumimoji="1" lang="zh-CN" altLang="en-US" dirty="0"/>
          </a:p>
        </p:txBody>
      </p:sp>
    </p:spTree>
    <p:extLst>
      <p:ext uri="{BB962C8B-B14F-4D97-AF65-F5344CB8AC3E}">
        <p14:creationId xmlns:p14="http://schemas.microsoft.com/office/powerpoint/2010/main" val="154416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draußen, Natur, Schnee, Wasser enthält.&#10;&#10;Automatisch generierte Beschreibu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9" r="269"/>
          <a:stretch>
            <a:fillRect/>
          </a:stretch>
        </p:blipFill>
        <p:spPr/>
      </p:pic>
      <p:sp>
        <p:nvSpPr>
          <p:cNvPr id="3" name="Titel 2"/>
          <p:cNvSpPr>
            <a:spLocks noGrp="1"/>
          </p:cNvSpPr>
          <p:nvPr>
            <p:ph type="ctrTitle"/>
          </p:nvPr>
        </p:nvSpPr>
        <p:spPr>
          <a:xfrm>
            <a:off x="6096000" y="3146184"/>
            <a:ext cx="5920740" cy="1768716"/>
          </a:xfrm>
          <a:solidFill>
            <a:srgbClr val="7030A0"/>
          </a:solidFill>
        </p:spPr>
        <p:txBody>
          <a:bodyPr/>
          <a:lstStyle/>
          <a:p>
            <a:r>
              <a:rPr kumimoji="1" lang="en-US" sz="3600" b="1"/>
              <a:t>Conclusion</a:t>
            </a:r>
          </a:p>
        </p:txBody>
      </p:sp>
    </p:spTree>
    <p:extLst>
      <p:ext uri="{BB962C8B-B14F-4D97-AF65-F5344CB8AC3E}">
        <p14:creationId xmlns:p14="http://schemas.microsoft.com/office/powerpoint/2010/main" val="23469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0" y="0"/>
            <a:ext cx="10969200" cy="705600"/>
          </a:xfrm>
        </p:spPr>
        <p:txBody>
          <a:bodyPr>
            <a:normAutofit/>
          </a:bodyPr>
          <a:lstStyle/>
          <a:p>
            <a:r>
              <a:rPr lang="fr-CH" sz="2800" dirty="0"/>
              <a:t>Conclusion - quantitative</a:t>
            </a:r>
          </a:p>
        </p:txBody>
      </p:sp>
      <p:sp>
        <p:nvSpPr>
          <p:cNvPr id="6" name="TextBox 5">
            <a:extLst>
              <a:ext uri="{FF2B5EF4-FFF2-40B4-BE49-F238E27FC236}">
                <a16:creationId xmlns:a16="http://schemas.microsoft.com/office/drawing/2014/main" id="{2B60C3BC-28EA-4006-A616-6E44BCBB3855}"/>
              </a:ext>
            </a:extLst>
          </p:cNvPr>
          <p:cNvSpPr txBox="1"/>
          <p:nvPr/>
        </p:nvSpPr>
        <p:spPr>
          <a:xfrm>
            <a:off x="2991831" y="1447490"/>
            <a:ext cx="9551067" cy="55810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a:t>Statistical method suited for predicting pandemic peaks </a:t>
            </a:r>
            <a:endParaRPr lang="fr-FR" dirty="0"/>
          </a:p>
          <a:p>
            <a:pPr>
              <a:lnSpc>
                <a:spcPct val="150000"/>
              </a:lnSpc>
            </a:pPr>
            <a:r>
              <a:rPr lang="en-US" dirty="0">
                <a:cs typeface="Arial"/>
              </a:rPr>
              <a:t>Limitation: rebounds, might not be suitable to predict long-term developments</a:t>
            </a:r>
          </a:p>
          <a:p>
            <a:pPr>
              <a:lnSpc>
                <a:spcPct val="150000"/>
              </a:lnSpc>
            </a:pPr>
            <a:r>
              <a:rPr lang="en-US" dirty="0">
                <a:cs typeface="Arial"/>
              </a:rPr>
              <a:t>Policy measures can be compared with that (contact parameter)</a:t>
            </a:r>
          </a:p>
          <a:p>
            <a:pPr>
              <a:lnSpc>
                <a:spcPct val="150000"/>
              </a:lnSpc>
            </a:pPr>
            <a:r>
              <a:rPr lang="en-US" dirty="0">
                <a:cs typeface="Arial"/>
              </a:rPr>
              <a:t>Might need mix of methods to reliably predict pandemic developments (more flexibility)</a:t>
            </a:r>
          </a:p>
          <a:p>
            <a:pPr>
              <a:lnSpc>
                <a:spcPct val="150000"/>
              </a:lnSpc>
            </a:pPr>
            <a:endParaRPr lang="en-US" dirty="0">
              <a:cs typeface="Arial"/>
            </a:endParaRPr>
          </a:p>
          <a:p>
            <a:pPr>
              <a:lnSpc>
                <a:spcPct val="150000"/>
              </a:lnSpc>
            </a:pPr>
            <a:endParaRPr lang="en-US" dirty="0">
              <a:cs typeface="Arial"/>
            </a:endParaRPr>
          </a:p>
          <a:p>
            <a:r>
              <a:rPr lang="en-US" dirty="0">
                <a:cs typeface="Arial"/>
              </a:rPr>
              <a:t>Use of zoom can be modelled well as an event,</a:t>
            </a:r>
            <a:endParaRPr lang="fr-FR" dirty="0">
              <a:cs typeface="Arial"/>
            </a:endParaRPr>
          </a:p>
          <a:p>
            <a:r>
              <a:rPr lang="en-US" dirty="0">
                <a:cs typeface="Arial"/>
              </a:rPr>
              <a:t>with a step to a high level, which then gradual decay. </a:t>
            </a:r>
            <a:endParaRPr lang="fr-FR" dirty="0">
              <a:ea typeface="+mn-lt"/>
              <a:cs typeface="+mn-lt"/>
            </a:endParaRPr>
          </a:p>
          <a:p>
            <a:pPr>
              <a:lnSpc>
                <a:spcPct val="150000"/>
              </a:lnSpc>
            </a:pPr>
            <a:r>
              <a:rPr lang="en-US" dirty="0">
                <a:cs typeface="Arial"/>
              </a:rPr>
              <a:t>SAH as a direct cause of zoom use.</a:t>
            </a:r>
            <a:endParaRPr lang="en-US" dirty="0">
              <a:ea typeface="+mn-lt"/>
              <a:cs typeface="+mn-lt"/>
            </a:endParaRPr>
          </a:p>
          <a:p>
            <a:pPr>
              <a:lnSpc>
                <a:spcPct val="150000"/>
              </a:lnSpc>
            </a:pPr>
            <a:r>
              <a:rPr lang="en-US" dirty="0">
                <a:cs typeface="Arial"/>
              </a:rPr>
              <a:t>The use of zoom for this week is influenced by the last 2 weeks.</a:t>
            </a:r>
            <a:endParaRPr lang="en-US" dirty="0">
              <a:ea typeface="+mn-lt"/>
              <a:cs typeface="+mn-lt"/>
            </a:endParaRPr>
          </a:p>
          <a:p>
            <a:pPr>
              <a:lnSpc>
                <a:spcPct val="150000"/>
              </a:lnSpc>
            </a:pPr>
            <a:r>
              <a:rPr lang="en-US" dirty="0">
                <a:cs typeface="Arial"/>
              </a:rPr>
              <a:t>For Swiss &amp; ISR, the parameters for AR1, AR2, ramp is very close. </a:t>
            </a:r>
            <a:endParaRPr lang="en-US" dirty="0">
              <a:ea typeface="+mn-lt"/>
              <a:cs typeface="+mn-lt"/>
            </a:endParaRPr>
          </a:p>
          <a:p>
            <a:pPr>
              <a:lnSpc>
                <a:spcPct val="150000"/>
              </a:lnSpc>
            </a:pPr>
            <a:r>
              <a:rPr lang="en-US" dirty="0">
                <a:cs typeface="Arial"/>
              </a:rPr>
              <a:t>Parameters might be meaningful more generally.</a:t>
            </a:r>
            <a:endParaRPr lang="en-US" dirty="0"/>
          </a:p>
          <a:p>
            <a:pPr>
              <a:lnSpc>
                <a:spcPct val="150000"/>
              </a:lnSpc>
            </a:pPr>
            <a:endParaRPr lang="en-US" dirty="0">
              <a:cs typeface="Arial"/>
            </a:endParaRPr>
          </a:p>
          <a:p>
            <a:pPr>
              <a:lnSpc>
                <a:spcPct val="150000"/>
              </a:lnSpc>
            </a:pPr>
            <a:endParaRPr lang="en-US" dirty="0">
              <a:cs typeface="Arial"/>
            </a:endParaRPr>
          </a:p>
        </p:txBody>
      </p:sp>
      <p:sp>
        <p:nvSpPr>
          <p:cNvPr id="3" name="ZoneTexte 2">
            <a:extLst>
              <a:ext uri="{FF2B5EF4-FFF2-40B4-BE49-F238E27FC236}">
                <a16:creationId xmlns:a16="http://schemas.microsoft.com/office/drawing/2014/main" id="{09F80471-9FAD-B928-C3E7-704C84C58D36}"/>
              </a:ext>
            </a:extLst>
          </p:cNvPr>
          <p:cNvSpPr txBox="1"/>
          <p:nvPr/>
        </p:nvSpPr>
        <p:spPr>
          <a:xfrm>
            <a:off x="1307007" y="2061228"/>
            <a:ext cx="10790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SEIR  </a:t>
            </a:r>
            <a:endParaRPr lang="fr-FR" sz="2800" b="1">
              <a:cs typeface="Arial"/>
            </a:endParaRPr>
          </a:p>
        </p:txBody>
      </p:sp>
      <p:sp>
        <p:nvSpPr>
          <p:cNvPr id="4" name="ZoneTexte 3">
            <a:extLst>
              <a:ext uri="{FF2B5EF4-FFF2-40B4-BE49-F238E27FC236}">
                <a16:creationId xmlns:a16="http://schemas.microsoft.com/office/drawing/2014/main" id="{456A6437-2C36-BDB7-0602-24801111D4DC}"/>
              </a:ext>
            </a:extLst>
          </p:cNvPr>
          <p:cNvSpPr txBox="1"/>
          <p:nvPr/>
        </p:nvSpPr>
        <p:spPr>
          <a:xfrm>
            <a:off x="404869" y="3944332"/>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 Interrupted </a:t>
            </a:r>
            <a:endParaRPr lang="fr-FR" sz="2400" b="1">
              <a:cs typeface="Arial"/>
            </a:endParaRPr>
          </a:p>
          <a:p>
            <a:r>
              <a:rPr lang="en-US" sz="2400" b="1"/>
              <a:t>Time Series</a:t>
            </a:r>
            <a:endParaRPr lang="fr-FR" sz="2400" b="1">
              <a:cs typeface="Arial"/>
            </a:endParaRPr>
          </a:p>
        </p:txBody>
      </p:sp>
      <p:pic>
        <p:nvPicPr>
          <p:cNvPr id="5" name="Graphique 6" descr="Badge à ne plus suivre avec un remplissage uni">
            <a:extLst>
              <a:ext uri="{FF2B5EF4-FFF2-40B4-BE49-F238E27FC236}">
                <a16:creationId xmlns:a16="http://schemas.microsoft.com/office/drawing/2014/main" id="{DF5D1916-7CF9-6EF7-6AC0-B86D90B6E7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7958" y="1928974"/>
            <a:ext cx="388883" cy="388882"/>
          </a:xfrm>
          <a:prstGeom prst="rect">
            <a:avLst/>
          </a:prstGeom>
        </p:spPr>
      </p:pic>
      <p:pic>
        <p:nvPicPr>
          <p:cNvPr id="7" name="Graphique 7" descr="Badge à suivre avec un remplissage uni">
            <a:extLst>
              <a:ext uri="{FF2B5EF4-FFF2-40B4-BE49-F238E27FC236}">
                <a16:creationId xmlns:a16="http://schemas.microsoft.com/office/drawing/2014/main" id="{F34C3D05-FE80-0DA5-ED71-A10DA03CF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3178" y="1520056"/>
            <a:ext cx="380125" cy="388884"/>
          </a:xfrm>
          <a:prstGeom prst="rect">
            <a:avLst/>
          </a:prstGeom>
        </p:spPr>
      </p:pic>
      <p:pic>
        <p:nvPicPr>
          <p:cNvPr id="8" name="Graphique 7" descr="Badge à suivre avec un remplissage uni">
            <a:extLst>
              <a:ext uri="{FF2B5EF4-FFF2-40B4-BE49-F238E27FC236}">
                <a16:creationId xmlns:a16="http://schemas.microsoft.com/office/drawing/2014/main" id="{8D420104-0553-6245-F1AE-94D44EE6BC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0694" y="2325848"/>
            <a:ext cx="380125" cy="388884"/>
          </a:xfrm>
          <a:prstGeom prst="rect">
            <a:avLst/>
          </a:prstGeom>
        </p:spPr>
      </p:pic>
      <p:pic>
        <p:nvPicPr>
          <p:cNvPr id="10" name="Graphique 6" descr="Badge à ne plus suivre avec un remplissage uni">
            <a:extLst>
              <a:ext uri="{FF2B5EF4-FFF2-40B4-BE49-F238E27FC236}">
                <a16:creationId xmlns:a16="http://schemas.microsoft.com/office/drawing/2014/main" id="{3D9DA223-C406-3BF8-7888-70C8FC9AAE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6716" y="2752283"/>
            <a:ext cx="388883" cy="388882"/>
          </a:xfrm>
          <a:prstGeom prst="rect">
            <a:avLst/>
          </a:prstGeom>
        </p:spPr>
      </p:pic>
      <p:sp>
        <p:nvSpPr>
          <p:cNvPr id="11" name="Flèche : droite 10">
            <a:extLst>
              <a:ext uri="{FF2B5EF4-FFF2-40B4-BE49-F238E27FC236}">
                <a16:creationId xmlns:a16="http://schemas.microsoft.com/office/drawing/2014/main" id="{F970FB01-69D9-236B-D9A5-E675879263D0}"/>
              </a:ext>
            </a:extLst>
          </p:cNvPr>
          <p:cNvSpPr/>
          <p:nvPr/>
        </p:nvSpPr>
        <p:spPr>
          <a:xfrm>
            <a:off x="2653609" y="2870823"/>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11" descr="Badge à suivre avec un remplissage uni">
            <a:extLst>
              <a:ext uri="{FF2B5EF4-FFF2-40B4-BE49-F238E27FC236}">
                <a16:creationId xmlns:a16="http://schemas.microsoft.com/office/drawing/2014/main" id="{836533D5-73C5-2FF8-E3B1-9E4BC599D4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8209" y="5767986"/>
            <a:ext cx="380125" cy="388884"/>
          </a:xfrm>
          <a:prstGeom prst="rect">
            <a:avLst/>
          </a:prstGeom>
        </p:spPr>
      </p:pic>
      <p:pic>
        <p:nvPicPr>
          <p:cNvPr id="17" name="Graphique 6" descr="Badge à ne plus suivre avec un remplissage uni">
            <a:extLst>
              <a:ext uri="{FF2B5EF4-FFF2-40B4-BE49-F238E27FC236}">
                <a16:creationId xmlns:a16="http://schemas.microsoft.com/office/drawing/2014/main" id="{588A3810-245E-7DDE-2298-4A52511B93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5473" y="5344834"/>
            <a:ext cx="388883" cy="388882"/>
          </a:xfrm>
          <a:prstGeom prst="rect">
            <a:avLst/>
          </a:prstGeom>
        </p:spPr>
      </p:pic>
      <p:sp>
        <p:nvSpPr>
          <p:cNvPr id="20" name="Flèche : droite 19">
            <a:extLst>
              <a:ext uri="{FF2B5EF4-FFF2-40B4-BE49-F238E27FC236}">
                <a16:creationId xmlns:a16="http://schemas.microsoft.com/office/drawing/2014/main" id="{BF5E6969-F875-9D41-8025-732BC8D7C2B5}"/>
              </a:ext>
            </a:extLst>
          </p:cNvPr>
          <p:cNvSpPr/>
          <p:nvPr/>
        </p:nvSpPr>
        <p:spPr>
          <a:xfrm>
            <a:off x="2662366" y="5463374"/>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Graphique 6" descr="Badge à ne plus suivre avec un remplissage uni">
            <a:extLst>
              <a:ext uri="{FF2B5EF4-FFF2-40B4-BE49-F238E27FC236}">
                <a16:creationId xmlns:a16="http://schemas.microsoft.com/office/drawing/2014/main" id="{D41921CB-DAF4-40AE-7E30-C9454372A4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6713" y="4941937"/>
            <a:ext cx="388883" cy="388882"/>
          </a:xfrm>
          <a:prstGeom prst="rect">
            <a:avLst/>
          </a:prstGeom>
        </p:spPr>
      </p:pic>
      <p:sp>
        <p:nvSpPr>
          <p:cNvPr id="22" name="Flèche : droite 21">
            <a:extLst>
              <a:ext uri="{FF2B5EF4-FFF2-40B4-BE49-F238E27FC236}">
                <a16:creationId xmlns:a16="http://schemas.microsoft.com/office/drawing/2014/main" id="{A3287FA8-1E95-CEC5-4430-7F2A67692ECC}"/>
              </a:ext>
            </a:extLst>
          </p:cNvPr>
          <p:cNvSpPr/>
          <p:nvPr/>
        </p:nvSpPr>
        <p:spPr>
          <a:xfrm>
            <a:off x="2653606" y="5060476"/>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Graphique 6" descr="Badge à ne plus suivre avec un remplissage uni">
            <a:extLst>
              <a:ext uri="{FF2B5EF4-FFF2-40B4-BE49-F238E27FC236}">
                <a16:creationId xmlns:a16="http://schemas.microsoft.com/office/drawing/2014/main" id="{935B49C8-9904-1A02-9237-7B18D0085D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0438" y="3890902"/>
            <a:ext cx="388883" cy="388882"/>
          </a:xfrm>
          <a:prstGeom prst="rect">
            <a:avLst/>
          </a:prstGeom>
        </p:spPr>
      </p:pic>
      <p:sp>
        <p:nvSpPr>
          <p:cNvPr id="24" name="Flèche : droite 23">
            <a:extLst>
              <a:ext uri="{FF2B5EF4-FFF2-40B4-BE49-F238E27FC236}">
                <a16:creationId xmlns:a16="http://schemas.microsoft.com/office/drawing/2014/main" id="{FDB49546-F712-2698-9F1A-E909DB3A0F9A}"/>
              </a:ext>
            </a:extLst>
          </p:cNvPr>
          <p:cNvSpPr/>
          <p:nvPr/>
        </p:nvSpPr>
        <p:spPr>
          <a:xfrm>
            <a:off x="2627331" y="4009442"/>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Graphique 6" descr="Badge à ne plus suivre avec un remplissage uni">
            <a:extLst>
              <a:ext uri="{FF2B5EF4-FFF2-40B4-BE49-F238E27FC236}">
                <a16:creationId xmlns:a16="http://schemas.microsoft.com/office/drawing/2014/main" id="{624BDC2A-7E80-BF7B-1A54-15AF668563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9195" y="4512764"/>
            <a:ext cx="388883" cy="388882"/>
          </a:xfrm>
          <a:prstGeom prst="rect">
            <a:avLst/>
          </a:prstGeom>
        </p:spPr>
      </p:pic>
      <p:sp>
        <p:nvSpPr>
          <p:cNvPr id="26" name="Flèche : droite 25">
            <a:extLst>
              <a:ext uri="{FF2B5EF4-FFF2-40B4-BE49-F238E27FC236}">
                <a16:creationId xmlns:a16="http://schemas.microsoft.com/office/drawing/2014/main" id="{CDE857A2-B032-9E2D-5C14-0385F60C1103}"/>
              </a:ext>
            </a:extLst>
          </p:cNvPr>
          <p:cNvSpPr/>
          <p:nvPr/>
        </p:nvSpPr>
        <p:spPr>
          <a:xfrm>
            <a:off x="2636088" y="4631303"/>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9971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5B24FD2-9C6E-4557-91D3-AC3D42A46D11}"/>
              </a:ext>
            </a:extLst>
          </p:cNvPr>
          <p:cNvSpPr>
            <a:spLocks noGrp="1"/>
          </p:cNvSpPr>
          <p:nvPr>
            <p:ph type="title"/>
          </p:nvPr>
        </p:nvSpPr>
        <p:spPr>
          <a:xfrm>
            <a:off x="0" y="0"/>
            <a:ext cx="10969200" cy="705600"/>
          </a:xfrm>
        </p:spPr>
        <p:txBody>
          <a:bodyPr>
            <a:normAutofit/>
          </a:bodyPr>
          <a:lstStyle/>
          <a:p>
            <a:r>
              <a:rPr lang="fr-CH" sz="2800" dirty="0"/>
              <a:t>Conclusion – social </a:t>
            </a:r>
            <a:r>
              <a:rPr lang="fr-CH" sz="2800" dirty="0" err="1"/>
              <a:t>analysis</a:t>
            </a:r>
            <a:r>
              <a:rPr lang="fr-CH" sz="2800" dirty="0"/>
              <a:t> </a:t>
            </a:r>
          </a:p>
        </p:txBody>
      </p:sp>
      <p:sp>
        <p:nvSpPr>
          <p:cNvPr id="10" name="Flèche : droite 9">
            <a:extLst>
              <a:ext uri="{FF2B5EF4-FFF2-40B4-BE49-F238E27FC236}">
                <a16:creationId xmlns:a16="http://schemas.microsoft.com/office/drawing/2014/main" id="{830563FB-CE94-77C8-A298-98868E070B8A}"/>
              </a:ext>
            </a:extLst>
          </p:cNvPr>
          <p:cNvSpPr/>
          <p:nvPr/>
        </p:nvSpPr>
        <p:spPr>
          <a:xfrm>
            <a:off x="3203257" y="5133243"/>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Graphique 6" descr="Badge à ne plus suivre avec un remplissage uni">
            <a:extLst>
              <a:ext uri="{FF2B5EF4-FFF2-40B4-BE49-F238E27FC236}">
                <a16:creationId xmlns:a16="http://schemas.microsoft.com/office/drawing/2014/main" id="{3797AAA6-1FB6-D070-9994-C34DBEBA03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6655" y="5112089"/>
            <a:ext cx="388883" cy="388882"/>
          </a:xfrm>
          <a:prstGeom prst="rect">
            <a:avLst/>
          </a:prstGeom>
        </p:spPr>
      </p:pic>
      <p:sp>
        <p:nvSpPr>
          <p:cNvPr id="14" name="Flèche : droite 10">
            <a:extLst>
              <a:ext uri="{FF2B5EF4-FFF2-40B4-BE49-F238E27FC236}">
                <a16:creationId xmlns:a16="http://schemas.microsoft.com/office/drawing/2014/main" id="{A1F71AB3-89AF-98A8-6E6F-6468A8E7EF34}"/>
              </a:ext>
            </a:extLst>
          </p:cNvPr>
          <p:cNvSpPr/>
          <p:nvPr/>
        </p:nvSpPr>
        <p:spPr>
          <a:xfrm>
            <a:off x="3213548" y="5230629"/>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Graphique 15" descr="Badge à suivre avec un remplissage uni">
            <a:extLst>
              <a:ext uri="{FF2B5EF4-FFF2-40B4-BE49-F238E27FC236}">
                <a16:creationId xmlns:a16="http://schemas.microsoft.com/office/drawing/2014/main" id="{4D99C80C-72F9-5FD4-591A-EDEE1B63D6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2604" y="4676111"/>
            <a:ext cx="380125" cy="388884"/>
          </a:xfrm>
          <a:prstGeom prst="rect">
            <a:avLst/>
          </a:prstGeom>
        </p:spPr>
      </p:pic>
      <p:sp>
        <p:nvSpPr>
          <p:cNvPr id="20" name="Flèche : droite 19">
            <a:extLst>
              <a:ext uri="{FF2B5EF4-FFF2-40B4-BE49-F238E27FC236}">
                <a16:creationId xmlns:a16="http://schemas.microsoft.com/office/drawing/2014/main" id="{2073B4E9-6264-4B29-CF8F-05B437FAA3A9}"/>
              </a:ext>
            </a:extLst>
          </p:cNvPr>
          <p:cNvSpPr/>
          <p:nvPr/>
        </p:nvSpPr>
        <p:spPr>
          <a:xfrm>
            <a:off x="3203257" y="5544898"/>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Graphique 6" descr="Badge à ne plus suivre avec un remplissage uni">
            <a:extLst>
              <a:ext uri="{FF2B5EF4-FFF2-40B4-BE49-F238E27FC236}">
                <a16:creationId xmlns:a16="http://schemas.microsoft.com/office/drawing/2014/main" id="{C1E47BF9-A8C7-5516-039D-3516F8B2F0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6655" y="5523745"/>
            <a:ext cx="388883" cy="388882"/>
          </a:xfrm>
          <a:prstGeom prst="rect">
            <a:avLst/>
          </a:prstGeom>
        </p:spPr>
      </p:pic>
      <p:sp>
        <p:nvSpPr>
          <p:cNvPr id="24" name="Flèche : droite 10">
            <a:extLst>
              <a:ext uri="{FF2B5EF4-FFF2-40B4-BE49-F238E27FC236}">
                <a16:creationId xmlns:a16="http://schemas.microsoft.com/office/drawing/2014/main" id="{D2243A73-459C-E3B1-3FCB-A4596EC93DB4}"/>
              </a:ext>
            </a:extLst>
          </p:cNvPr>
          <p:cNvSpPr/>
          <p:nvPr/>
        </p:nvSpPr>
        <p:spPr>
          <a:xfrm>
            <a:off x="3213548" y="5642284"/>
            <a:ext cx="148898" cy="148897"/>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785807A9-57D4-5D22-928C-0D642E763EDA}"/>
              </a:ext>
            </a:extLst>
          </p:cNvPr>
          <p:cNvSpPr txBox="1"/>
          <p:nvPr/>
        </p:nvSpPr>
        <p:spPr>
          <a:xfrm>
            <a:off x="3509462" y="4601841"/>
            <a:ext cx="8602165" cy="1287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t>We can see an abrupt change in behavior due to SAH policy​</a:t>
            </a:r>
            <a:br>
              <a:rPr lang="en-US"/>
            </a:br>
            <a:r>
              <a:rPr lang="en-US"/>
              <a:t>Crucial: Find right proxy for target (Google Zoom trend vs actual usage)</a:t>
            </a:r>
            <a:endParaRPr lang="fr-FR"/>
          </a:p>
          <a:p>
            <a:pPr>
              <a:lnSpc>
                <a:spcPct val="150000"/>
              </a:lnSpc>
            </a:pPr>
            <a:r>
              <a:rPr lang="en-US"/>
              <a:t>Switzerland/Israel pretty similar in terms of change</a:t>
            </a:r>
            <a:endParaRPr lang="en-US">
              <a:cs typeface="Arial"/>
            </a:endParaRPr>
          </a:p>
        </p:txBody>
      </p:sp>
      <p:sp>
        <p:nvSpPr>
          <p:cNvPr id="7" name="ZoneTexte 2">
            <a:extLst>
              <a:ext uri="{FF2B5EF4-FFF2-40B4-BE49-F238E27FC236}">
                <a16:creationId xmlns:a16="http://schemas.microsoft.com/office/drawing/2014/main" id="{9C589CAF-8E9A-B203-966B-4464DB303C1C}"/>
              </a:ext>
            </a:extLst>
          </p:cNvPr>
          <p:cNvSpPr txBox="1"/>
          <p:nvPr/>
        </p:nvSpPr>
        <p:spPr>
          <a:xfrm>
            <a:off x="752824" y="4832137"/>
            <a:ext cx="23940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Arial"/>
              </a:rPr>
              <a:t>Working behavior</a:t>
            </a:r>
          </a:p>
        </p:txBody>
      </p:sp>
      <p:sp>
        <p:nvSpPr>
          <p:cNvPr id="23" name="ZoneTexte 2">
            <a:extLst>
              <a:ext uri="{FF2B5EF4-FFF2-40B4-BE49-F238E27FC236}">
                <a16:creationId xmlns:a16="http://schemas.microsoft.com/office/drawing/2014/main" id="{884F3620-342B-9774-13C5-C275A64B450B}"/>
              </a:ext>
            </a:extLst>
          </p:cNvPr>
          <p:cNvSpPr txBox="1"/>
          <p:nvPr/>
        </p:nvSpPr>
        <p:spPr>
          <a:xfrm>
            <a:off x="816768" y="2114515"/>
            <a:ext cx="23940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Arial"/>
              </a:rPr>
              <a:t>Case numbers</a:t>
            </a:r>
            <a:endParaRPr lang="en-US"/>
          </a:p>
        </p:txBody>
      </p:sp>
    </p:spTree>
    <p:extLst>
      <p:ext uri="{BB962C8B-B14F-4D97-AF65-F5344CB8AC3E}">
        <p14:creationId xmlns:p14="http://schemas.microsoft.com/office/powerpoint/2010/main" val="2161912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101963" y="104888"/>
            <a:ext cx="10969200" cy="705600"/>
          </a:xfrm>
        </p:spPr>
        <p:txBody>
          <a:bodyPr>
            <a:normAutofit/>
          </a:bodyPr>
          <a:lstStyle/>
          <a:p>
            <a:r>
              <a:rPr lang="fr-CH" sz="2800" dirty="0" err="1"/>
              <a:t>Transform</a:t>
            </a:r>
            <a:r>
              <a:rPr lang="fr-CH" sz="2800" dirty="0"/>
              <a:t> data </a:t>
            </a:r>
            <a:r>
              <a:rPr lang="fr-CH" sz="2800" dirty="0" err="1"/>
              <a:t>results</a:t>
            </a:r>
            <a:r>
              <a:rPr lang="fr-CH" sz="2800" dirty="0"/>
              <a:t> </a:t>
            </a:r>
            <a:r>
              <a:rPr lang="fr-CH" sz="2800" dirty="0" err="1"/>
              <a:t>into</a:t>
            </a:r>
            <a:r>
              <a:rPr lang="fr-CH" sz="2800" dirty="0"/>
              <a:t> </a:t>
            </a:r>
            <a:r>
              <a:rPr lang="fr-CH" sz="2800" dirty="0" err="1"/>
              <a:t>knowledge</a:t>
            </a:r>
            <a:endParaRPr lang="fr-CH" sz="2800" dirty="0"/>
          </a:p>
        </p:txBody>
      </p:sp>
      <p:sp>
        <p:nvSpPr>
          <p:cNvPr id="6" name="TextBox 5">
            <a:extLst>
              <a:ext uri="{FF2B5EF4-FFF2-40B4-BE49-F238E27FC236}">
                <a16:creationId xmlns:a16="http://schemas.microsoft.com/office/drawing/2014/main" id="{933A94FB-2BC9-4AFC-83E0-D6F6FB92BBB1}"/>
              </a:ext>
            </a:extLst>
          </p:cNvPr>
          <p:cNvSpPr txBox="1"/>
          <p:nvPr/>
        </p:nvSpPr>
        <p:spPr>
          <a:xfrm>
            <a:off x="302794" y="974558"/>
            <a:ext cx="1220302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CH" sz="1600" b="1">
                <a:ea typeface="+mn-lt"/>
                <a:cs typeface="+mn-lt"/>
              </a:rPr>
              <a:t>How can </a:t>
            </a:r>
            <a:r>
              <a:rPr lang="fr-CH" sz="1600" b="1" err="1">
                <a:ea typeface="+mn-lt"/>
                <a:cs typeface="+mn-lt"/>
              </a:rPr>
              <a:t>results</a:t>
            </a:r>
            <a:r>
              <a:rPr lang="fr-CH" sz="1600" b="1">
                <a:ea typeface="+mn-lt"/>
                <a:cs typeface="+mn-lt"/>
              </a:rPr>
              <a:t> of the data </a:t>
            </a:r>
            <a:r>
              <a:rPr lang="fr-CH" sz="1600" b="1" err="1">
                <a:ea typeface="+mn-lt"/>
                <a:cs typeface="+mn-lt"/>
              </a:rPr>
              <a:t>analysis</a:t>
            </a:r>
            <a:r>
              <a:rPr lang="fr-CH" sz="1600" b="1">
                <a:ea typeface="+mn-lt"/>
                <a:cs typeface="+mn-lt"/>
              </a:rPr>
              <a:t> </a:t>
            </a:r>
            <a:r>
              <a:rPr lang="fr-CH" sz="1600" b="1" err="1">
                <a:ea typeface="+mn-lt"/>
                <a:cs typeface="+mn-lt"/>
              </a:rPr>
              <a:t>be</a:t>
            </a:r>
            <a:r>
              <a:rPr lang="fr-CH" sz="1600" b="1">
                <a:ea typeface="+mn-lt"/>
                <a:cs typeface="+mn-lt"/>
              </a:rPr>
              <a:t> </a:t>
            </a:r>
            <a:r>
              <a:rPr lang="fr-CH" sz="1600" b="1" err="1">
                <a:ea typeface="+mn-lt"/>
                <a:cs typeface="+mn-lt"/>
              </a:rPr>
              <a:t>generalised</a:t>
            </a:r>
            <a:r>
              <a:rPr lang="fr-CH" sz="1600" b="1">
                <a:ea typeface="+mn-lt"/>
                <a:cs typeface="+mn-lt"/>
              </a:rPr>
              <a:t> to </a:t>
            </a:r>
            <a:r>
              <a:rPr lang="fr-CH" sz="1600" b="1" err="1">
                <a:ea typeface="+mn-lt"/>
                <a:cs typeface="+mn-lt"/>
              </a:rPr>
              <a:t>create</a:t>
            </a:r>
            <a:r>
              <a:rPr lang="fr-CH" sz="1600" b="1">
                <a:ea typeface="+mn-lt"/>
                <a:cs typeface="+mn-lt"/>
              </a:rPr>
              <a:t> new </a:t>
            </a:r>
            <a:r>
              <a:rPr lang="fr-CH" sz="1600" b="1" err="1">
                <a:ea typeface="+mn-lt"/>
                <a:cs typeface="+mn-lt"/>
              </a:rPr>
              <a:t>knowledge</a:t>
            </a:r>
            <a:r>
              <a:rPr lang="fr-CH" sz="1600" b="1">
                <a:ea typeface="+mn-lt"/>
                <a:cs typeface="+mn-lt"/>
              </a:rPr>
              <a:t> —</a:t>
            </a:r>
            <a:endParaRPr lang="en-US" sz="1600" b="1">
              <a:ea typeface="微软雅黑"/>
              <a:cs typeface="+mn-lt"/>
            </a:endParaRPr>
          </a:p>
          <a:p>
            <a:r>
              <a:rPr lang="fr-CH" sz="1600" b="1">
                <a:ea typeface="+mn-lt"/>
                <a:cs typeface="+mn-lt"/>
              </a:rPr>
              <a:t> to </a:t>
            </a:r>
            <a:r>
              <a:rPr lang="fr-CH" sz="1600" b="1" err="1">
                <a:ea typeface="+mn-lt"/>
                <a:cs typeface="+mn-lt"/>
              </a:rPr>
              <a:t>forecast</a:t>
            </a:r>
            <a:r>
              <a:rPr lang="fr-CH" sz="1600" b="1">
                <a:ea typeface="+mn-lt"/>
                <a:cs typeface="+mn-lt"/>
              </a:rPr>
              <a:t>, or to </a:t>
            </a:r>
            <a:r>
              <a:rPr lang="fr-CH" sz="1600" b="1" err="1">
                <a:ea typeface="+mn-lt"/>
                <a:cs typeface="+mn-lt"/>
              </a:rPr>
              <a:t>interfere</a:t>
            </a:r>
            <a:r>
              <a:rPr lang="fr-CH" sz="1600" b="1">
                <a:ea typeface="+mn-lt"/>
                <a:cs typeface="+mn-lt"/>
              </a:rPr>
              <a:t> with — the system </a:t>
            </a:r>
            <a:r>
              <a:rPr lang="fr-CH" sz="1600" b="1" err="1">
                <a:ea typeface="+mn-lt"/>
                <a:cs typeface="+mn-lt"/>
              </a:rPr>
              <a:t>that</a:t>
            </a:r>
            <a:r>
              <a:rPr lang="fr-CH" sz="1600" b="1">
                <a:ea typeface="+mn-lt"/>
                <a:cs typeface="+mn-lt"/>
              </a:rPr>
              <a:t> </a:t>
            </a:r>
            <a:r>
              <a:rPr lang="fr-CH" sz="1600" b="1" err="1">
                <a:ea typeface="+mn-lt"/>
                <a:cs typeface="+mn-lt"/>
              </a:rPr>
              <a:t>produced</a:t>
            </a:r>
            <a:r>
              <a:rPr lang="fr-CH" sz="1600" b="1">
                <a:ea typeface="+mn-lt"/>
                <a:cs typeface="+mn-lt"/>
              </a:rPr>
              <a:t> the data?</a:t>
            </a:r>
            <a:endParaRPr lang="en-US" sz="1600" b="1">
              <a:cs typeface="Arial"/>
            </a:endParaRPr>
          </a:p>
          <a:p>
            <a:endParaRPr lang="fr-CH" sz="1600" b="1">
              <a:solidFill>
                <a:srgbClr val="262626"/>
              </a:solidFill>
              <a:cs typeface="Arial"/>
            </a:endParaRPr>
          </a:p>
          <a:p>
            <a:endParaRPr lang="fr-CH" sz="1600" b="1">
              <a:solidFill>
                <a:srgbClr val="262626"/>
              </a:solidFill>
              <a:cs typeface="Arial"/>
            </a:endParaRPr>
          </a:p>
        </p:txBody>
      </p:sp>
      <p:pic>
        <p:nvPicPr>
          <p:cNvPr id="13" name="Graphic 12" descr="Head with gears outline">
            <a:extLst>
              <a:ext uri="{FF2B5EF4-FFF2-40B4-BE49-F238E27FC236}">
                <a16:creationId xmlns:a16="http://schemas.microsoft.com/office/drawing/2014/main" id="{BCB03F84-659E-4729-B7B0-92AAC2620A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87692" y="2445770"/>
            <a:ext cx="2190882" cy="2190882"/>
          </a:xfrm>
          <a:prstGeom prst="rect">
            <a:avLst/>
          </a:prstGeom>
        </p:spPr>
      </p:pic>
      <p:sp>
        <p:nvSpPr>
          <p:cNvPr id="10" name="TextBox 9">
            <a:extLst>
              <a:ext uri="{FF2B5EF4-FFF2-40B4-BE49-F238E27FC236}">
                <a16:creationId xmlns:a16="http://schemas.microsoft.com/office/drawing/2014/main" id="{384E3854-E68A-45F4-B750-975C6E235A9A}"/>
              </a:ext>
            </a:extLst>
          </p:cNvPr>
          <p:cNvSpPr txBox="1"/>
          <p:nvPr/>
        </p:nvSpPr>
        <p:spPr>
          <a:xfrm>
            <a:off x="1189627" y="2051776"/>
            <a:ext cx="8793872" cy="4031873"/>
          </a:xfrm>
          <a:prstGeom prst="rect">
            <a:avLst/>
          </a:prstGeom>
          <a:noFill/>
        </p:spPr>
        <p:txBody>
          <a:bodyPr wrap="square">
            <a:spAutoFit/>
          </a:bodyPr>
          <a:lstStyle/>
          <a:p>
            <a:pPr rtl="0">
              <a:spcBef>
                <a:spcPts val="0"/>
              </a:spcBef>
              <a:spcAft>
                <a:spcPts val="0"/>
              </a:spcAft>
            </a:pPr>
            <a:r>
              <a:rPr lang="en-US" sz="1600" b="0">
                <a:solidFill>
                  <a:srgbClr val="000000"/>
                </a:solidFill>
                <a:effectLst/>
                <a:latin typeface="+mj-lt"/>
              </a:rPr>
              <a:t>Emergence of </a:t>
            </a:r>
            <a:r>
              <a:rPr lang="en-US" sz="1600" b="1">
                <a:solidFill>
                  <a:srgbClr val="000000"/>
                </a:solidFill>
                <a:effectLst/>
                <a:latin typeface="+mj-lt"/>
              </a:rPr>
              <a:t>new life habits and widely used services </a:t>
            </a:r>
          </a:p>
          <a:p>
            <a:pPr rtl="0">
              <a:spcBef>
                <a:spcPts val="0"/>
              </a:spcBef>
              <a:spcAft>
                <a:spcPts val="0"/>
              </a:spcAft>
            </a:pPr>
            <a:r>
              <a:rPr lang="en-US" sz="1600" b="0">
                <a:solidFill>
                  <a:srgbClr val="000000"/>
                </a:solidFill>
                <a:effectLst/>
                <a:latin typeface="+mj-lt"/>
              </a:rPr>
              <a:t>(e.g. </a:t>
            </a:r>
            <a:r>
              <a:rPr lang="en-US" sz="1600">
                <a:solidFill>
                  <a:srgbClr val="000000"/>
                </a:solidFill>
                <a:latin typeface="+mj-lt"/>
              </a:rPr>
              <a:t>explosion of </a:t>
            </a:r>
            <a:r>
              <a:rPr lang="en-US" sz="1600" b="0">
                <a:solidFill>
                  <a:srgbClr val="000000"/>
                </a:solidFill>
                <a:effectLst/>
                <a:latin typeface="+mj-lt"/>
              </a:rPr>
              <a:t>zoom </a:t>
            </a:r>
            <a:r>
              <a:rPr lang="en-US" sz="1600" b="0" err="1">
                <a:solidFill>
                  <a:srgbClr val="000000"/>
                </a:solidFill>
                <a:effectLst/>
                <a:latin typeface="+mj-lt"/>
              </a:rPr>
              <a:t>utilisation</a:t>
            </a:r>
            <a:r>
              <a:rPr lang="en-US" sz="1600" b="0">
                <a:solidFill>
                  <a:srgbClr val="000000"/>
                </a:solidFill>
                <a:effectLst/>
                <a:latin typeface="+mj-lt"/>
              </a:rPr>
              <a:t>), creates the </a:t>
            </a:r>
            <a:r>
              <a:rPr lang="en-US" sz="1600" b="1">
                <a:solidFill>
                  <a:srgbClr val="000000"/>
                </a:solidFill>
                <a:effectLst/>
                <a:latin typeface="+mj-lt"/>
              </a:rPr>
              <a:t>need for new regula</a:t>
            </a:r>
            <a:r>
              <a:rPr lang="en-US" sz="1600" b="1">
                <a:solidFill>
                  <a:srgbClr val="000000"/>
                </a:solidFill>
                <a:latin typeface="+mj-lt"/>
              </a:rPr>
              <a:t>tions</a:t>
            </a:r>
            <a:r>
              <a:rPr lang="en-US" sz="1600">
                <a:solidFill>
                  <a:srgbClr val="000000"/>
                </a:solidFill>
                <a:latin typeface="+mj-lt"/>
              </a:rPr>
              <a:t>.</a:t>
            </a:r>
          </a:p>
          <a:p>
            <a:pPr rtl="0">
              <a:spcBef>
                <a:spcPts val="0"/>
              </a:spcBef>
              <a:spcAft>
                <a:spcPts val="0"/>
              </a:spcAft>
            </a:pPr>
            <a:endParaRPr lang="en-US" sz="1600" b="0">
              <a:solidFill>
                <a:srgbClr val="000000"/>
              </a:solidFill>
              <a:effectLst/>
              <a:latin typeface="+mj-lt"/>
            </a:endParaRPr>
          </a:p>
          <a:p>
            <a:pPr rtl="0">
              <a:spcBef>
                <a:spcPts val="0"/>
              </a:spcBef>
              <a:spcAft>
                <a:spcPts val="0"/>
              </a:spcAft>
            </a:pPr>
            <a:r>
              <a:rPr lang="en-US" sz="1600">
                <a:solidFill>
                  <a:srgbClr val="000000"/>
                </a:solidFill>
                <a:latin typeface="+mj-lt"/>
              </a:rPr>
              <a:t>Crisis disturbs societal organization, creates and accentuates inequalities.</a:t>
            </a:r>
          </a:p>
          <a:p>
            <a:pPr rtl="0">
              <a:spcBef>
                <a:spcPts val="0"/>
              </a:spcBef>
              <a:spcAft>
                <a:spcPts val="0"/>
              </a:spcAft>
            </a:pPr>
            <a:r>
              <a:rPr lang="en-US" sz="1600">
                <a:solidFill>
                  <a:srgbClr val="000000"/>
                </a:solidFill>
                <a:latin typeface="+mj-lt"/>
              </a:rPr>
              <a:t>These </a:t>
            </a:r>
            <a:r>
              <a:rPr lang="en-US" sz="1600" b="1">
                <a:solidFill>
                  <a:srgbClr val="000000"/>
                </a:solidFill>
                <a:latin typeface="+mj-lt"/>
              </a:rPr>
              <a:t>inequalities can be identified with correlated data.</a:t>
            </a:r>
          </a:p>
          <a:p>
            <a:pPr rtl="0">
              <a:spcBef>
                <a:spcPts val="0"/>
              </a:spcBef>
              <a:spcAft>
                <a:spcPts val="0"/>
              </a:spcAft>
            </a:pPr>
            <a:endParaRPr lang="en-US" sz="1600">
              <a:solidFill>
                <a:srgbClr val="000000"/>
              </a:solidFill>
              <a:latin typeface="+mj-lt"/>
            </a:endParaRPr>
          </a:p>
          <a:p>
            <a:r>
              <a:rPr lang="en-US" sz="1600">
                <a:latin typeface="+mj-lt"/>
                <a:cs typeface="Arial"/>
              </a:rPr>
              <a:t>Circle out </a:t>
            </a:r>
            <a:r>
              <a:rPr lang="en-US" sz="1600" b="1">
                <a:latin typeface="+mj-lt"/>
                <a:cs typeface="Arial"/>
              </a:rPr>
              <a:t>differences between political/societal systems </a:t>
            </a:r>
            <a:r>
              <a:rPr lang="en-US" sz="1600">
                <a:latin typeface="+mj-lt"/>
                <a:cs typeface="Arial"/>
              </a:rPr>
              <a:t>(Switzerland – Israel).</a:t>
            </a:r>
            <a:endParaRPr lang="en-US" sz="1600">
              <a:solidFill>
                <a:srgbClr val="000000"/>
              </a:solidFill>
              <a:latin typeface="+mj-lt"/>
            </a:endParaRPr>
          </a:p>
          <a:p>
            <a:pPr rtl="0">
              <a:spcBef>
                <a:spcPts val="0"/>
              </a:spcBef>
              <a:spcAft>
                <a:spcPts val="0"/>
              </a:spcAft>
            </a:pPr>
            <a:endParaRPr lang="en-US" sz="1600">
              <a:solidFill>
                <a:srgbClr val="000000"/>
              </a:solidFill>
              <a:latin typeface="+mj-lt"/>
            </a:endParaRPr>
          </a:p>
          <a:p>
            <a:pPr rtl="0">
              <a:spcBef>
                <a:spcPts val="0"/>
              </a:spcBef>
              <a:spcAft>
                <a:spcPts val="0"/>
              </a:spcAft>
            </a:pPr>
            <a:r>
              <a:rPr lang="en-US" sz="1600" b="1">
                <a:solidFill>
                  <a:srgbClr val="000000"/>
                </a:solidFill>
                <a:latin typeface="+mj-lt"/>
              </a:rPr>
              <a:t>Learn from the past</a:t>
            </a:r>
            <a:r>
              <a:rPr lang="en-US" sz="1600">
                <a:solidFill>
                  <a:srgbClr val="000000"/>
                </a:solidFill>
                <a:latin typeface="+mj-lt"/>
              </a:rPr>
              <a:t>. Data results help to assess policy measures, </a:t>
            </a:r>
          </a:p>
          <a:p>
            <a:pPr rtl="0">
              <a:spcBef>
                <a:spcPts val="0"/>
              </a:spcBef>
              <a:spcAft>
                <a:spcPts val="0"/>
              </a:spcAft>
            </a:pPr>
            <a:r>
              <a:rPr lang="en-US" sz="1600">
                <a:solidFill>
                  <a:srgbClr val="000000"/>
                </a:solidFill>
                <a:latin typeface="+mj-lt"/>
              </a:rPr>
              <a:t>which can then be improved for the future.</a:t>
            </a:r>
          </a:p>
          <a:p>
            <a:pPr rtl="0">
              <a:spcBef>
                <a:spcPts val="0"/>
              </a:spcBef>
              <a:spcAft>
                <a:spcPts val="0"/>
              </a:spcAft>
            </a:pPr>
            <a:endParaRPr lang="en-US" sz="1600">
              <a:solidFill>
                <a:srgbClr val="000000"/>
              </a:solidFill>
              <a:latin typeface="+mj-lt"/>
            </a:endParaRPr>
          </a:p>
          <a:p>
            <a:r>
              <a:rPr lang="en-US" sz="1600" b="1">
                <a:latin typeface="+mj-lt"/>
              </a:rPr>
              <a:t>Not only the crisis </a:t>
            </a:r>
            <a:r>
              <a:rPr lang="en-US" sz="1600">
                <a:latin typeface="+mj-lt"/>
              </a:rPr>
              <a:t>(e.g. covid case) have to be monitored, but also other trends (e.g. unemployment) to ensure social prosperity.</a:t>
            </a:r>
          </a:p>
          <a:p>
            <a:endParaRPr lang="en-US" sz="1600">
              <a:latin typeface="+mj-lt"/>
            </a:endParaRPr>
          </a:p>
          <a:p>
            <a:r>
              <a:rPr lang="en-US" sz="1600">
                <a:latin typeface="+mj-lt"/>
                <a:sym typeface="Wingdings" panose="05000000000000000000" pitchFamily="2" charset="2"/>
              </a:rPr>
              <a:t> </a:t>
            </a:r>
            <a:r>
              <a:rPr lang="en-US" sz="1600">
                <a:latin typeface="+mj-lt"/>
              </a:rPr>
              <a:t>Interesting would be to </a:t>
            </a:r>
            <a:r>
              <a:rPr lang="en-US" sz="1600" b="1">
                <a:latin typeface="+mj-lt"/>
              </a:rPr>
              <a:t>develop models that take as well pandemics as other societal data in order to better monitor general decision-making</a:t>
            </a:r>
            <a:r>
              <a:rPr lang="en-US" sz="1600">
                <a:latin typeface="+mj-lt"/>
              </a:rPr>
              <a:t>.</a:t>
            </a:r>
          </a:p>
        </p:txBody>
      </p:sp>
    </p:spTree>
    <p:extLst>
      <p:ext uri="{BB962C8B-B14F-4D97-AF65-F5344CB8AC3E}">
        <p14:creationId xmlns:p14="http://schemas.microsoft.com/office/powerpoint/2010/main" val="372210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69849" y="128270"/>
            <a:ext cx="9963151" cy="772795"/>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en-US" altLang="zh-CN" sz="2800">
                <a:latin typeface="+mj-ea"/>
              </a:rPr>
              <a:t>Going further</a:t>
            </a:r>
          </a:p>
        </p:txBody>
      </p:sp>
      <p:sp>
        <p:nvSpPr>
          <p:cNvPr id="7" name="文本框 1">
            <a:extLst>
              <a:ext uri="{FF2B5EF4-FFF2-40B4-BE49-F238E27FC236}">
                <a16:creationId xmlns:a16="http://schemas.microsoft.com/office/drawing/2014/main" id="{BEC78C79-0013-4E5B-AE51-E5006CBC2FED}"/>
              </a:ext>
            </a:extLst>
          </p:cNvPr>
          <p:cNvSpPr txBox="1"/>
          <p:nvPr/>
        </p:nvSpPr>
        <p:spPr>
          <a:xfrm>
            <a:off x="589852" y="1950471"/>
            <a:ext cx="5045979" cy="646331"/>
          </a:xfrm>
          <a:prstGeom prst="rect">
            <a:avLst/>
          </a:prstGeom>
          <a:noFill/>
        </p:spPr>
        <p:txBody>
          <a:bodyPr wrap="square" lIns="91440" tIns="45720" rIns="91440" bIns="45720" rtlCol="0" anchor="t">
            <a:spAutoFit/>
          </a:bodyPr>
          <a:lstStyle/>
          <a:p>
            <a:r>
              <a:rPr lang="fr-CH" altLang="zh-CN" b="1" err="1">
                <a:cs typeface="Arial"/>
              </a:rPr>
              <a:t>Increasing</a:t>
            </a:r>
            <a:r>
              <a:rPr lang="fr-CH" altLang="zh-CN" b="1">
                <a:cs typeface="Arial"/>
              </a:rPr>
              <a:t> </a:t>
            </a:r>
            <a:r>
              <a:rPr lang="fr-CH" altLang="zh-CN" b="1" err="1">
                <a:cs typeface="Arial"/>
              </a:rPr>
              <a:t>risk</a:t>
            </a:r>
            <a:r>
              <a:rPr lang="fr-CH" altLang="zh-CN" b="1">
                <a:cs typeface="Arial"/>
              </a:rPr>
              <a:t> of future </a:t>
            </a:r>
            <a:r>
              <a:rPr lang="fr-CH" altLang="zh-CN" b="1" err="1">
                <a:cs typeface="Arial"/>
              </a:rPr>
              <a:t>pandemics</a:t>
            </a:r>
            <a:r>
              <a:rPr lang="fr-CH" altLang="zh-CN" b="1">
                <a:cs typeface="Arial"/>
              </a:rPr>
              <a:t> </a:t>
            </a:r>
          </a:p>
          <a:p>
            <a:r>
              <a:rPr lang="fr-CH" altLang="zh-CN">
                <a:cs typeface="Arial"/>
              </a:rPr>
              <a:t>(</a:t>
            </a:r>
            <a:r>
              <a:rPr lang="fr-CH" altLang="zh-CN" err="1">
                <a:cs typeface="Arial"/>
              </a:rPr>
              <a:t>antibiotic</a:t>
            </a:r>
            <a:r>
              <a:rPr lang="fr-CH" altLang="zh-CN">
                <a:cs typeface="Arial"/>
              </a:rPr>
              <a:t> </a:t>
            </a:r>
            <a:r>
              <a:rPr lang="fr-CH" altLang="zh-CN" err="1">
                <a:cs typeface="Arial"/>
              </a:rPr>
              <a:t>resistance</a:t>
            </a:r>
            <a:r>
              <a:rPr lang="fr-CH" altLang="zh-CN">
                <a:cs typeface="Arial"/>
              </a:rPr>
              <a:t>, </a:t>
            </a:r>
            <a:r>
              <a:rPr lang="fr-CH" altLang="zh-CN" err="1">
                <a:cs typeface="Arial"/>
              </a:rPr>
              <a:t>climate</a:t>
            </a:r>
            <a:r>
              <a:rPr lang="fr-CH" altLang="zh-CN">
                <a:cs typeface="Arial"/>
              </a:rPr>
              <a:t> change, ...)</a:t>
            </a:r>
            <a:endParaRPr lang="en-US"/>
          </a:p>
        </p:txBody>
      </p:sp>
      <p:sp>
        <p:nvSpPr>
          <p:cNvPr id="10" name="文本框 1">
            <a:extLst>
              <a:ext uri="{FF2B5EF4-FFF2-40B4-BE49-F238E27FC236}">
                <a16:creationId xmlns:a16="http://schemas.microsoft.com/office/drawing/2014/main" id="{2BC47E07-E4E4-48ED-B47B-B6495B6D29E2}"/>
              </a:ext>
            </a:extLst>
          </p:cNvPr>
          <p:cNvSpPr txBox="1"/>
          <p:nvPr/>
        </p:nvSpPr>
        <p:spPr>
          <a:xfrm>
            <a:off x="524680" y="2988194"/>
            <a:ext cx="4883630" cy="923330"/>
          </a:xfrm>
          <a:prstGeom prst="rect">
            <a:avLst/>
          </a:prstGeom>
          <a:noFill/>
        </p:spPr>
        <p:txBody>
          <a:bodyPr wrap="square" lIns="91440" tIns="45720" rIns="91440" bIns="45720" rtlCol="0" anchor="t">
            <a:spAutoFit/>
          </a:bodyPr>
          <a:lstStyle/>
          <a:p>
            <a:r>
              <a:rPr lang="fr-CH" altLang="zh-CN">
                <a:cs typeface="Arial"/>
                <a:sym typeface="Wingdings" panose="05000000000000000000" pitchFamily="2" charset="2"/>
              </a:rPr>
              <a:t></a:t>
            </a:r>
            <a:r>
              <a:rPr lang="fr-CH" altLang="zh-CN">
                <a:cs typeface="Arial"/>
              </a:rPr>
              <a:t> Important to </a:t>
            </a:r>
            <a:r>
              <a:rPr lang="fr-CH" altLang="zh-CN" err="1">
                <a:cs typeface="Arial"/>
              </a:rPr>
              <a:t>assess</a:t>
            </a:r>
            <a:r>
              <a:rPr lang="fr-CH" altLang="zh-CN">
                <a:cs typeface="Arial"/>
              </a:rPr>
              <a:t> how to:</a:t>
            </a:r>
          </a:p>
          <a:p>
            <a:r>
              <a:rPr lang="fr-CH" altLang="zh-CN">
                <a:cs typeface="Arial"/>
              </a:rPr>
              <a:t>     - </a:t>
            </a:r>
            <a:r>
              <a:rPr lang="fr-CH" altLang="zh-CN" b="1" err="1">
                <a:cs typeface="Arial"/>
              </a:rPr>
              <a:t>predict</a:t>
            </a:r>
            <a:r>
              <a:rPr lang="fr-CH" altLang="zh-CN" b="1">
                <a:cs typeface="Arial"/>
              </a:rPr>
              <a:t> </a:t>
            </a:r>
            <a:r>
              <a:rPr lang="fr-CH" altLang="zh-CN" b="1" err="1">
                <a:cs typeface="Arial"/>
              </a:rPr>
              <a:t>their</a:t>
            </a:r>
            <a:r>
              <a:rPr lang="fr-CH" altLang="zh-CN" b="1">
                <a:cs typeface="Arial"/>
              </a:rPr>
              <a:t> </a:t>
            </a:r>
            <a:r>
              <a:rPr lang="fr-CH" altLang="zh-CN" b="1" err="1">
                <a:cs typeface="Arial"/>
              </a:rPr>
              <a:t>development</a:t>
            </a:r>
            <a:endParaRPr lang="fr-CH" altLang="zh-CN" b="1">
              <a:cs typeface="Arial"/>
            </a:endParaRPr>
          </a:p>
          <a:p>
            <a:r>
              <a:rPr lang="fr-CH" altLang="zh-CN">
                <a:cs typeface="Arial"/>
              </a:rPr>
              <a:t>     - </a:t>
            </a:r>
            <a:r>
              <a:rPr lang="fr-CH" altLang="zh-CN" b="1" err="1">
                <a:cs typeface="Arial"/>
              </a:rPr>
              <a:t>assess</a:t>
            </a:r>
            <a:r>
              <a:rPr lang="fr-CH" altLang="zh-CN" b="1">
                <a:cs typeface="Arial"/>
              </a:rPr>
              <a:t> </a:t>
            </a:r>
            <a:r>
              <a:rPr lang="fr-CH" altLang="zh-CN" b="1" err="1">
                <a:cs typeface="Arial"/>
              </a:rPr>
              <a:t>their</a:t>
            </a:r>
            <a:r>
              <a:rPr lang="fr-CH" altLang="zh-CN" b="1">
                <a:cs typeface="Arial"/>
              </a:rPr>
              <a:t> influence on society</a:t>
            </a:r>
          </a:p>
        </p:txBody>
      </p:sp>
      <p:sp>
        <p:nvSpPr>
          <p:cNvPr id="11" name="文本框 1">
            <a:extLst>
              <a:ext uri="{FF2B5EF4-FFF2-40B4-BE49-F238E27FC236}">
                <a16:creationId xmlns:a16="http://schemas.microsoft.com/office/drawing/2014/main" id="{B87531CC-2E88-4C5A-B00F-6AC56BF1566B}"/>
              </a:ext>
            </a:extLst>
          </p:cNvPr>
          <p:cNvSpPr txBox="1"/>
          <p:nvPr/>
        </p:nvSpPr>
        <p:spPr>
          <a:xfrm>
            <a:off x="589852" y="4236471"/>
            <a:ext cx="4883630" cy="923330"/>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à"/>
            </a:pPr>
            <a:r>
              <a:rPr lang="fr-CH" altLang="zh-CN" err="1">
                <a:cs typeface="Arial"/>
                <a:sym typeface="Wingdings" panose="05000000000000000000" pitchFamily="2" charset="2"/>
              </a:rPr>
              <a:t>We</a:t>
            </a:r>
            <a:r>
              <a:rPr lang="fr-CH" altLang="zh-CN">
                <a:cs typeface="Arial"/>
                <a:sym typeface="Wingdings" panose="05000000000000000000" pitchFamily="2" charset="2"/>
              </a:rPr>
              <a:t> </a:t>
            </a:r>
            <a:r>
              <a:rPr lang="fr-CH" altLang="zh-CN" err="1">
                <a:cs typeface="Arial"/>
              </a:rPr>
              <a:t>want</a:t>
            </a:r>
            <a:r>
              <a:rPr lang="fr-CH" altLang="zh-CN">
                <a:cs typeface="Arial"/>
              </a:rPr>
              <a:t> to </a:t>
            </a:r>
            <a:r>
              <a:rPr lang="fr-CH" altLang="zh-CN" err="1">
                <a:cs typeface="Arial"/>
              </a:rPr>
              <a:t>evaluate</a:t>
            </a:r>
            <a:r>
              <a:rPr lang="fr-CH" altLang="zh-CN">
                <a:cs typeface="Arial"/>
              </a:rPr>
              <a:t> </a:t>
            </a:r>
            <a:r>
              <a:rPr lang="fr-CH" altLang="zh-CN" err="1">
                <a:cs typeface="Arial"/>
              </a:rPr>
              <a:t>methods</a:t>
            </a:r>
            <a:r>
              <a:rPr lang="fr-CH" altLang="zh-CN">
                <a:cs typeface="Arial"/>
              </a:rPr>
              <a:t> on </a:t>
            </a:r>
          </a:p>
          <a:p>
            <a:r>
              <a:rPr lang="fr-CH" altLang="zh-CN">
                <a:cs typeface="Arial"/>
              </a:rPr>
              <a:t>     how to </a:t>
            </a:r>
            <a:r>
              <a:rPr lang="fr-CH" altLang="zh-CN" err="1">
                <a:cs typeface="Arial"/>
              </a:rPr>
              <a:t>accomplish</a:t>
            </a:r>
            <a:r>
              <a:rPr lang="fr-CH" altLang="zh-CN">
                <a:cs typeface="Arial"/>
              </a:rPr>
              <a:t> </a:t>
            </a:r>
            <a:r>
              <a:rPr lang="fr-CH" altLang="zh-CN" err="1">
                <a:cs typeface="Arial"/>
              </a:rPr>
              <a:t>that</a:t>
            </a:r>
            <a:r>
              <a:rPr lang="fr-CH" altLang="zh-CN">
                <a:cs typeface="Arial"/>
              </a:rPr>
              <a:t> in </a:t>
            </a:r>
            <a:r>
              <a:rPr lang="fr-CH" altLang="zh-CN" err="1">
                <a:cs typeface="Arial"/>
              </a:rPr>
              <a:t>order</a:t>
            </a:r>
            <a:r>
              <a:rPr lang="fr-CH" altLang="zh-CN">
                <a:cs typeface="Arial"/>
              </a:rPr>
              <a:t> to </a:t>
            </a:r>
          </a:p>
          <a:p>
            <a:r>
              <a:rPr lang="fr-CH" altLang="zh-CN">
                <a:cs typeface="Arial"/>
              </a:rPr>
              <a:t>     </a:t>
            </a:r>
            <a:r>
              <a:rPr lang="fr-CH" altLang="zh-CN" b="1" err="1">
                <a:cs typeface="Arial"/>
              </a:rPr>
              <a:t>be</a:t>
            </a:r>
            <a:r>
              <a:rPr lang="fr-CH" altLang="zh-CN" b="1">
                <a:cs typeface="Arial"/>
              </a:rPr>
              <a:t> able to </a:t>
            </a:r>
            <a:r>
              <a:rPr lang="fr-CH" altLang="zh-CN" b="1" err="1">
                <a:cs typeface="Arial"/>
              </a:rPr>
              <a:t>react</a:t>
            </a:r>
            <a:r>
              <a:rPr lang="fr-CH" altLang="zh-CN" b="1">
                <a:cs typeface="Arial"/>
              </a:rPr>
              <a:t> in the future</a:t>
            </a:r>
            <a:endParaRPr lang="en-US"/>
          </a:p>
        </p:txBody>
      </p:sp>
      <p:pic>
        <p:nvPicPr>
          <p:cNvPr id="1026" name="Picture 2" descr="Image">
            <a:extLst>
              <a:ext uri="{FF2B5EF4-FFF2-40B4-BE49-F238E27FC236}">
                <a16:creationId xmlns:a16="http://schemas.microsoft.com/office/drawing/2014/main" id="{4C476B28-4A0D-4605-B780-9DEB16CB2F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8518" y="1401139"/>
            <a:ext cx="4972953" cy="4055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Graphic 2" descr="Upward trend with solid fill">
            <a:extLst>
              <a:ext uri="{FF2B5EF4-FFF2-40B4-BE49-F238E27FC236}">
                <a16:creationId xmlns:a16="http://schemas.microsoft.com/office/drawing/2014/main" id="{0C2A4803-6603-435F-9573-579FECDFC2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1546" y="1732993"/>
            <a:ext cx="914400" cy="914400"/>
          </a:xfrm>
          <a:prstGeom prst="rect">
            <a:avLst/>
          </a:prstGeom>
        </p:spPr>
      </p:pic>
      <p:pic>
        <p:nvPicPr>
          <p:cNvPr id="5" name="Graphic 4" descr="Research with solid fill">
            <a:extLst>
              <a:ext uri="{FF2B5EF4-FFF2-40B4-BE49-F238E27FC236}">
                <a16:creationId xmlns:a16="http://schemas.microsoft.com/office/drawing/2014/main" id="{BB5CE74D-3F73-4893-8AFC-207081FD89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1546" y="2998320"/>
            <a:ext cx="914400" cy="914400"/>
          </a:xfrm>
          <a:prstGeom prst="rect">
            <a:avLst/>
          </a:prstGeom>
        </p:spPr>
      </p:pic>
      <p:pic>
        <p:nvPicPr>
          <p:cNvPr id="15" name="Graphic 14" descr="Shield Tick with solid fill">
            <a:extLst>
              <a:ext uri="{FF2B5EF4-FFF2-40B4-BE49-F238E27FC236}">
                <a16:creationId xmlns:a16="http://schemas.microsoft.com/office/drawing/2014/main" id="{96AEC3D5-10EE-4007-9C1A-101F872E6D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91546" y="4227541"/>
            <a:ext cx="914400" cy="914400"/>
          </a:xfrm>
          <a:prstGeom prst="rect">
            <a:avLst/>
          </a:prstGeom>
        </p:spPr>
      </p:pic>
    </p:spTree>
    <p:custDataLst>
      <p:tags r:id="rId1"/>
    </p:custDataLst>
    <p:extLst>
      <p:ext uri="{BB962C8B-B14F-4D97-AF65-F5344CB8AC3E}">
        <p14:creationId xmlns:p14="http://schemas.microsoft.com/office/powerpoint/2010/main" val="3273965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101963" y="104888"/>
            <a:ext cx="10969200" cy="705600"/>
          </a:xfrm>
        </p:spPr>
        <p:txBody>
          <a:bodyPr>
            <a:normAutofit/>
          </a:bodyPr>
          <a:lstStyle/>
          <a:p>
            <a:r>
              <a:rPr lang="fr-CH" sz="2800" dirty="0" err="1"/>
              <a:t>Being</a:t>
            </a:r>
            <a:r>
              <a:rPr lang="fr-CH" sz="2800" dirty="0"/>
              <a:t> </a:t>
            </a:r>
            <a:r>
              <a:rPr lang="fr-CH" sz="2800" dirty="0" err="1"/>
              <a:t>careful</a:t>
            </a:r>
            <a:r>
              <a:rPr lang="fr-CH" sz="2800" dirty="0"/>
              <a:t> </a:t>
            </a:r>
            <a:r>
              <a:rPr lang="fr-CH" sz="2800" dirty="0" err="1"/>
              <a:t>with</a:t>
            </a:r>
            <a:r>
              <a:rPr lang="fr-CH" sz="2800" dirty="0"/>
              <a:t> data and conclusions</a:t>
            </a:r>
          </a:p>
        </p:txBody>
      </p:sp>
      <p:sp>
        <p:nvSpPr>
          <p:cNvPr id="8" name="TextBox 7">
            <a:extLst>
              <a:ext uri="{FF2B5EF4-FFF2-40B4-BE49-F238E27FC236}">
                <a16:creationId xmlns:a16="http://schemas.microsoft.com/office/drawing/2014/main" id="{7860F1E1-0540-4F85-81BD-E1B708370575}"/>
              </a:ext>
            </a:extLst>
          </p:cNvPr>
          <p:cNvSpPr txBox="1"/>
          <p:nvPr/>
        </p:nvSpPr>
        <p:spPr>
          <a:xfrm>
            <a:off x="4832439" y="2368640"/>
            <a:ext cx="874896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Covid cases </a:t>
            </a:r>
            <a:r>
              <a:rPr lang="en-US"/>
              <a:t>are only the </a:t>
            </a:r>
            <a:r>
              <a:rPr lang="en-US" b="1"/>
              <a:t>tip of the iceberg</a:t>
            </a:r>
            <a:r>
              <a:rPr lang="en-US"/>
              <a:t>.</a:t>
            </a:r>
          </a:p>
          <a:p>
            <a:endParaRPr lang="en-US"/>
          </a:p>
          <a:p>
            <a:r>
              <a:rPr lang="en-US"/>
              <a:t>Case numbers can be </a:t>
            </a:r>
            <a:r>
              <a:rPr lang="en-US" b="1"/>
              <a:t>the reason for societal developments</a:t>
            </a:r>
            <a:r>
              <a:rPr lang="en-US"/>
              <a:t>, </a:t>
            </a:r>
          </a:p>
          <a:p>
            <a:r>
              <a:rPr lang="en-US"/>
              <a:t>but can also be </a:t>
            </a:r>
            <a:r>
              <a:rPr lang="en-US" b="1"/>
              <a:t>due to societal developments</a:t>
            </a:r>
            <a:r>
              <a:rPr lang="en-US"/>
              <a:t>.</a:t>
            </a:r>
          </a:p>
          <a:p>
            <a:endParaRPr lang="en-US"/>
          </a:p>
          <a:p>
            <a:r>
              <a:rPr lang="en-US"/>
              <a:t>One needs to </a:t>
            </a:r>
            <a:r>
              <a:rPr lang="en-US" b="1"/>
              <a:t>interfere </a:t>
            </a:r>
          </a:p>
          <a:p>
            <a:r>
              <a:rPr lang="en-US"/>
              <a:t>more closely </a:t>
            </a:r>
            <a:r>
              <a:rPr lang="en-US" b="1"/>
              <a:t>with the underlying layers </a:t>
            </a:r>
            <a:endParaRPr lang="en-US" b="1">
              <a:cs typeface="Arial"/>
            </a:endParaRPr>
          </a:p>
          <a:p>
            <a:r>
              <a:rPr lang="en-US"/>
              <a:t>(how did working </a:t>
            </a:r>
            <a:r>
              <a:rPr lang="en-US" err="1"/>
              <a:t>behaviour</a:t>
            </a:r>
            <a:r>
              <a:rPr lang="en-US"/>
              <a:t> changed, unemployment) </a:t>
            </a:r>
          </a:p>
          <a:p>
            <a:r>
              <a:rPr lang="en-US" b="1"/>
              <a:t>to fully understand pandemic situations.</a:t>
            </a:r>
            <a:endParaRPr lang="en-US" b="1">
              <a:solidFill>
                <a:schemeClr val="accent1">
                  <a:lumMod val="75000"/>
                </a:schemeClr>
              </a:solidFill>
              <a:cs typeface="Arial"/>
            </a:endParaRPr>
          </a:p>
        </p:txBody>
      </p:sp>
      <p:pic>
        <p:nvPicPr>
          <p:cNvPr id="3" name="Graphic 3" descr="Eisberg mit einfarbiger Füllung">
            <a:extLst>
              <a:ext uri="{FF2B5EF4-FFF2-40B4-BE49-F238E27FC236}">
                <a16:creationId xmlns:a16="http://schemas.microsoft.com/office/drawing/2014/main" id="{0BE14008-A210-9679-021D-DA6C52E5CF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3505" y="2158167"/>
            <a:ext cx="3083168" cy="3067183"/>
          </a:xfrm>
          <a:prstGeom prst="rect">
            <a:avLst/>
          </a:prstGeom>
        </p:spPr>
      </p:pic>
    </p:spTree>
    <p:extLst>
      <p:ext uri="{BB962C8B-B14F-4D97-AF65-F5344CB8AC3E}">
        <p14:creationId xmlns:p14="http://schemas.microsoft.com/office/powerpoint/2010/main" val="783589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0" y="0"/>
            <a:ext cx="10969200" cy="705600"/>
          </a:xfrm>
        </p:spPr>
        <p:txBody>
          <a:bodyPr>
            <a:normAutofit/>
          </a:bodyPr>
          <a:lstStyle/>
          <a:p>
            <a:r>
              <a:rPr lang="fr-CH" sz="2800" dirty="0"/>
              <a:t>ANNEX - </a:t>
            </a:r>
            <a:r>
              <a:rPr lang="fr-CH" sz="2800" dirty="0" err="1"/>
              <a:t>Israel</a:t>
            </a:r>
            <a:endParaRPr lang="fr-CH" sz="2800" dirty="0"/>
          </a:p>
        </p:txBody>
      </p:sp>
      <p:sp>
        <p:nvSpPr>
          <p:cNvPr id="4" name="TextBox 3">
            <a:extLst>
              <a:ext uri="{FF2B5EF4-FFF2-40B4-BE49-F238E27FC236}">
                <a16:creationId xmlns:a16="http://schemas.microsoft.com/office/drawing/2014/main" id="{131101BF-1A6B-452E-9B17-15ECC58F6EF9}"/>
              </a:ext>
            </a:extLst>
          </p:cNvPr>
          <p:cNvSpPr txBox="1"/>
          <p:nvPr/>
        </p:nvSpPr>
        <p:spPr>
          <a:xfrm>
            <a:off x="1557812" y="1988167"/>
            <a:ext cx="9433297" cy="2862322"/>
          </a:xfrm>
          <a:prstGeom prst="rect">
            <a:avLst/>
          </a:prstGeom>
          <a:noFill/>
        </p:spPr>
        <p:txBody>
          <a:bodyPr wrap="square" lIns="91440" tIns="45720" rIns="91440" bIns="45720" anchor="t">
            <a:spAutoFit/>
          </a:bodyPr>
          <a:lstStyle/>
          <a:p>
            <a:pPr rtl="0">
              <a:spcBef>
                <a:spcPts val="0"/>
              </a:spcBef>
              <a:spcAft>
                <a:spcPts val="0"/>
              </a:spcAft>
            </a:pPr>
            <a:r>
              <a:rPr lang="fr-CH" dirty="0"/>
              <a:t>Isolation:</a:t>
            </a:r>
          </a:p>
          <a:p>
            <a:pPr marL="285750" indent="-285750" rtl="0">
              <a:spcBef>
                <a:spcPts val="0"/>
              </a:spcBef>
              <a:spcAft>
                <a:spcPts val="0"/>
              </a:spcAft>
              <a:buFontTx/>
              <a:buChar char="-"/>
            </a:pPr>
            <a:r>
              <a:rPr lang="fr-CH" dirty="0"/>
              <a:t>For </a:t>
            </a:r>
            <a:r>
              <a:rPr lang="fr-CH" dirty="0" err="1"/>
              <a:t>everyone</a:t>
            </a:r>
            <a:r>
              <a:rPr lang="fr-CH" dirty="0"/>
              <a:t> </a:t>
            </a:r>
            <a:r>
              <a:rPr lang="fr-CH" dirty="0" err="1"/>
              <a:t>having</a:t>
            </a:r>
            <a:r>
              <a:rPr lang="fr-CH" dirty="0"/>
              <a:t> more </a:t>
            </a:r>
            <a:r>
              <a:rPr lang="fr-CH" dirty="0" err="1"/>
              <a:t>than</a:t>
            </a:r>
            <a:r>
              <a:rPr lang="fr-CH" dirty="0"/>
              <a:t> 38 </a:t>
            </a:r>
            <a:r>
              <a:rPr lang="fr-CH" dirty="0" err="1"/>
              <a:t>fever</a:t>
            </a:r>
            <a:endParaRPr lang="fr-CH" dirty="0"/>
          </a:p>
          <a:p>
            <a:pPr marL="285750" indent="-285750" rtl="0">
              <a:spcBef>
                <a:spcPts val="0"/>
              </a:spcBef>
              <a:spcAft>
                <a:spcPts val="0"/>
              </a:spcAft>
              <a:buFontTx/>
              <a:buChar char="-"/>
            </a:pPr>
            <a:r>
              <a:rPr lang="fr-CH" dirty="0"/>
              <a:t>If close contact </a:t>
            </a:r>
            <a:r>
              <a:rPr lang="fr-CH" dirty="0" err="1"/>
              <a:t>with</a:t>
            </a:r>
            <a:r>
              <a:rPr lang="fr-CH" dirty="0"/>
              <a:t> </a:t>
            </a:r>
            <a:r>
              <a:rPr lang="fr-CH" dirty="0" err="1"/>
              <a:t>familiy</a:t>
            </a:r>
            <a:r>
              <a:rPr lang="fr-CH" dirty="0"/>
              <a:t> </a:t>
            </a:r>
            <a:r>
              <a:rPr lang="fr-CH" dirty="0" err="1"/>
              <a:t>members</a:t>
            </a:r>
            <a:endParaRPr lang="fr-CH" dirty="0"/>
          </a:p>
          <a:p>
            <a:pPr marL="285750" indent="-285750" rtl="0">
              <a:spcBef>
                <a:spcPts val="0"/>
              </a:spcBef>
              <a:spcAft>
                <a:spcPts val="0"/>
              </a:spcAft>
              <a:buFontTx/>
              <a:buChar char="-"/>
            </a:pPr>
            <a:r>
              <a:rPr lang="fr-CH" dirty="0"/>
              <a:t>…</a:t>
            </a:r>
            <a:endParaRPr lang="fr-CH" dirty="0">
              <a:cs typeface="Arial"/>
            </a:endParaRPr>
          </a:p>
          <a:p>
            <a:pPr marL="285750" indent="-285750" rtl="0">
              <a:spcBef>
                <a:spcPts val="0"/>
              </a:spcBef>
              <a:spcAft>
                <a:spcPts val="0"/>
              </a:spcAft>
              <a:buFontTx/>
              <a:buChar char="-"/>
            </a:pPr>
            <a:r>
              <a:rPr lang="fr-CH" dirty="0"/>
              <a:t>5 </a:t>
            </a:r>
            <a:r>
              <a:rPr lang="fr-CH" dirty="0" err="1"/>
              <a:t>days</a:t>
            </a:r>
            <a:r>
              <a:rPr lang="fr-CH" dirty="0"/>
              <a:t> for </a:t>
            </a:r>
            <a:r>
              <a:rPr lang="fr-CH" dirty="0" err="1"/>
              <a:t>foreigner</a:t>
            </a:r>
            <a:r>
              <a:rPr lang="fr-CH" dirty="0"/>
              <a:t> </a:t>
            </a:r>
            <a:r>
              <a:rPr lang="fr-CH" dirty="0" err="1"/>
              <a:t>crossing</a:t>
            </a:r>
            <a:r>
              <a:rPr lang="fr-CH" dirty="0"/>
              <a:t> the border (</a:t>
            </a:r>
            <a:r>
              <a:rPr lang="fr-CH" dirty="0" err="1"/>
              <a:t>except</a:t>
            </a:r>
            <a:r>
              <a:rPr lang="fr-CH" dirty="0"/>
              <a:t> if </a:t>
            </a:r>
            <a:r>
              <a:rPr lang="fr-CH" dirty="0" err="1"/>
              <a:t>recovered</a:t>
            </a:r>
            <a:r>
              <a:rPr lang="fr-CH" dirty="0"/>
              <a:t> in the last 60days)</a:t>
            </a:r>
            <a:endParaRPr lang="fr-CH" dirty="0">
              <a:cs typeface="Arial"/>
            </a:endParaRPr>
          </a:p>
          <a:p>
            <a:pPr marL="285750" indent="-285750" rtl="0">
              <a:spcBef>
                <a:spcPts val="0"/>
              </a:spcBef>
              <a:spcAft>
                <a:spcPts val="0"/>
              </a:spcAft>
              <a:buFontTx/>
              <a:buChar char="-"/>
            </a:pPr>
            <a:endParaRPr lang="fr-CH" dirty="0"/>
          </a:p>
          <a:p>
            <a:r>
              <a:rPr lang="fr-CH" dirty="0">
                <a:sym typeface="Wingdings" panose="05000000000000000000" pitchFamily="2" charset="2"/>
              </a:rPr>
              <a:t> Much </a:t>
            </a:r>
            <a:r>
              <a:rPr lang="fr-CH" dirty="0" err="1">
                <a:sym typeface="Wingdings" panose="05000000000000000000" pitchFamily="2" charset="2"/>
              </a:rPr>
              <a:t>stricter</a:t>
            </a:r>
            <a:r>
              <a:rPr lang="fr-CH" dirty="0">
                <a:sym typeface="Wingdings" panose="05000000000000000000" pitchFamily="2" charset="2"/>
              </a:rPr>
              <a:t> </a:t>
            </a:r>
            <a:r>
              <a:rPr lang="fr-CH" dirty="0" err="1">
                <a:sym typeface="Wingdings" panose="05000000000000000000" pitchFamily="2" charset="2"/>
              </a:rPr>
              <a:t>measures</a:t>
            </a:r>
            <a:r>
              <a:rPr lang="fr-CH" dirty="0">
                <a:sym typeface="Wingdings" panose="05000000000000000000" pitchFamily="2" charset="2"/>
              </a:rPr>
              <a:t> </a:t>
            </a:r>
            <a:r>
              <a:rPr lang="fr-CH" dirty="0" err="1">
                <a:sym typeface="Wingdings" panose="05000000000000000000" pitchFamily="2" charset="2"/>
              </a:rPr>
              <a:t>than</a:t>
            </a:r>
            <a:r>
              <a:rPr lang="fr-CH" dirty="0">
                <a:sym typeface="Wingdings" panose="05000000000000000000" pitchFamily="2" charset="2"/>
              </a:rPr>
              <a:t> in </a:t>
            </a:r>
            <a:r>
              <a:rPr lang="fr-CH" dirty="0" err="1">
                <a:sym typeface="Wingdings" panose="05000000000000000000" pitchFamily="2" charset="2"/>
              </a:rPr>
              <a:t>Switzerland</a:t>
            </a:r>
            <a:r>
              <a:rPr lang="fr-CH" dirty="0">
                <a:sym typeface="Wingdings" panose="05000000000000000000" pitchFamily="2" charset="2"/>
              </a:rPr>
              <a:t>.</a:t>
            </a:r>
            <a:endParaRPr lang="fr-CH" dirty="0">
              <a:cs typeface="Arial"/>
            </a:endParaRPr>
          </a:p>
          <a:p>
            <a:pPr rtl="0">
              <a:spcBef>
                <a:spcPts val="0"/>
              </a:spcBef>
              <a:spcAft>
                <a:spcPts val="0"/>
              </a:spcAft>
            </a:pPr>
            <a:endParaRPr lang="fr-CH" dirty="0"/>
          </a:p>
          <a:p>
            <a:pPr rtl="0">
              <a:spcBef>
                <a:spcPts val="0"/>
              </a:spcBef>
              <a:spcAft>
                <a:spcPts val="0"/>
              </a:spcAft>
            </a:pPr>
            <a:r>
              <a:rPr lang="fr-CH" dirty="0"/>
              <a:t>Source: corona.health.gov.il</a:t>
            </a:r>
            <a:endParaRPr lang="fr-CH" dirty="0">
              <a:cs typeface="Arial"/>
            </a:endParaRPr>
          </a:p>
          <a:p>
            <a:pPr rtl="0">
              <a:spcBef>
                <a:spcPts val="0"/>
              </a:spcBef>
              <a:spcAft>
                <a:spcPts val="0"/>
              </a:spcAft>
            </a:pPr>
            <a:endParaRPr lang="fr-CH" dirty="0"/>
          </a:p>
        </p:txBody>
      </p:sp>
    </p:spTree>
    <p:extLst>
      <p:ext uri="{BB962C8B-B14F-4D97-AF65-F5344CB8AC3E}">
        <p14:creationId xmlns:p14="http://schemas.microsoft.com/office/powerpoint/2010/main" val="2538044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972D-190D-422E-92E4-83DE1AAB163F}"/>
              </a:ext>
            </a:extLst>
          </p:cNvPr>
          <p:cNvSpPr>
            <a:spLocks noGrp="1"/>
          </p:cNvSpPr>
          <p:nvPr>
            <p:ph type="title"/>
          </p:nvPr>
        </p:nvSpPr>
        <p:spPr>
          <a:xfrm>
            <a:off x="0" y="0"/>
            <a:ext cx="10969200" cy="705600"/>
          </a:xfrm>
        </p:spPr>
        <p:txBody>
          <a:bodyPr>
            <a:normAutofit/>
          </a:bodyPr>
          <a:lstStyle/>
          <a:p>
            <a:r>
              <a:rPr lang="fr-CH" sz="2800" dirty="0"/>
              <a:t>Future Works</a:t>
            </a:r>
          </a:p>
        </p:txBody>
      </p:sp>
      <p:sp>
        <p:nvSpPr>
          <p:cNvPr id="4" name="TextBox 3">
            <a:extLst>
              <a:ext uri="{FF2B5EF4-FFF2-40B4-BE49-F238E27FC236}">
                <a16:creationId xmlns:a16="http://schemas.microsoft.com/office/drawing/2014/main" id="{131101BF-1A6B-452E-9B17-15ECC58F6EF9}"/>
              </a:ext>
            </a:extLst>
          </p:cNvPr>
          <p:cNvSpPr txBox="1"/>
          <p:nvPr/>
        </p:nvSpPr>
        <p:spPr>
          <a:xfrm>
            <a:off x="1535903" y="1582340"/>
            <a:ext cx="9433297" cy="3693319"/>
          </a:xfrm>
          <a:prstGeom prst="rect">
            <a:avLst/>
          </a:prstGeom>
          <a:noFill/>
        </p:spPr>
        <p:txBody>
          <a:bodyPr wrap="square" lIns="91440" tIns="45720" rIns="91440" bIns="45720" anchor="t">
            <a:spAutoFit/>
          </a:bodyPr>
          <a:lstStyle/>
          <a:p>
            <a:pPr rtl="0">
              <a:spcBef>
                <a:spcPts val="0"/>
              </a:spcBef>
              <a:spcAft>
                <a:spcPts val="0"/>
              </a:spcAft>
            </a:pPr>
            <a:r>
              <a:rPr lang="en-US" dirty="0">
                <a:cs typeface="Arial"/>
              </a:rPr>
              <a:t>Model part:</a:t>
            </a:r>
          </a:p>
          <a:p>
            <a:pPr marL="285750" indent="-285750" rtl="0">
              <a:spcBef>
                <a:spcPts val="0"/>
              </a:spcBef>
              <a:spcAft>
                <a:spcPts val="0"/>
              </a:spcAft>
              <a:buFont typeface="Arial" panose="020B0604020202020204" pitchFamily="34" charset="0"/>
              <a:buChar char="•"/>
            </a:pPr>
            <a:r>
              <a:rPr lang="en-US" dirty="0">
                <a:cs typeface="Arial"/>
              </a:rPr>
              <a:t>Compare results of more countries in same period to test our parameters</a:t>
            </a:r>
          </a:p>
          <a:p>
            <a:pPr marL="285750" indent="-285750" rtl="0">
              <a:spcBef>
                <a:spcPts val="0"/>
              </a:spcBef>
              <a:spcAft>
                <a:spcPts val="0"/>
              </a:spcAft>
              <a:buFont typeface="Arial" panose="020B0604020202020204" pitchFamily="34" charset="0"/>
              <a:buChar char="•"/>
            </a:pPr>
            <a:r>
              <a:rPr lang="en-US" dirty="0">
                <a:cs typeface="Arial"/>
              </a:rPr>
              <a:t>Find reliable data sources of active cases</a:t>
            </a:r>
          </a:p>
          <a:p>
            <a:pPr marL="285750" indent="-285750" rtl="0">
              <a:spcBef>
                <a:spcPts val="0"/>
              </a:spcBef>
              <a:spcAft>
                <a:spcPts val="0"/>
              </a:spcAft>
              <a:buFont typeface="Arial" panose="020B0604020202020204" pitchFamily="34" charset="0"/>
              <a:buChar char="•"/>
            </a:pPr>
            <a:r>
              <a:rPr lang="en-US" dirty="0">
                <a:cs typeface="Arial"/>
              </a:rPr>
              <a:t>Modify the model based on social impact (policy, public opinion)</a:t>
            </a:r>
          </a:p>
          <a:p>
            <a:pPr rtl="0">
              <a:spcBef>
                <a:spcPts val="0"/>
              </a:spcBef>
              <a:spcAft>
                <a:spcPts val="0"/>
              </a:spcAft>
            </a:pPr>
            <a:endParaRPr lang="en-US" dirty="0">
              <a:cs typeface="Arial"/>
            </a:endParaRPr>
          </a:p>
          <a:p>
            <a:pPr rtl="0">
              <a:spcBef>
                <a:spcPts val="0"/>
              </a:spcBef>
              <a:spcAft>
                <a:spcPts val="0"/>
              </a:spcAft>
            </a:pPr>
            <a:r>
              <a:rPr lang="en-US" dirty="0">
                <a:cs typeface="Arial"/>
              </a:rPr>
              <a:t>Analysis part:</a:t>
            </a:r>
          </a:p>
          <a:p>
            <a:pPr marL="285750" indent="-285750" rtl="0">
              <a:spcBef>
                <a:spcPts val="0"/>
              </a:spcBef>
              <a:spcAft>
                <a:spcPts val="0"/>
              </a:spcAft>
              <a:buFont typeface="Arial" panose="020B0604020202020204" pitchFamily="34" charset="0"/>
              <a:buChar char="•"/>
            </a:pPr>
            <a:r>
              <a:rPr lang="en-US" dirty="0">
                <a:cs typeface="Arial"/>
              </a:rPr>
              <a:t>Incorporate a more refined understanding of a series of policy implementation rather than focusing on a major policy.</a:t>
            </a:r>
          </a:p>
          <a:p>
            <a:pPr marL="285750" indent="-285750" rtl="0">
              <a:spcBef>
                <a:spcPts val="0"/>
              </a:spcBef>
              <a:spcAft>
                <a:spcPts val="0"/>
              </a:spcAft>
              <a:buFont typeface="Arial" panose="020B0604020202020204" pitchFamily="34" charset="0"/>
              <a:buChar char="•"/>
            </a:pPr>
            <a:r>
              <a:rPr lang="en-US" dirty="0">
                <a:cs typeface="Arial"/>
              </a:rPr>
              <a:t>Find examples about COVID beyond policy analysis that can apply ITSA.</a:t>
            </a:r>
          </a:p>
          <a:p>
            <a:pPr marL="285750" indent="-285750" rtl="0">
              <a:spcBef>
                <a:spcPts val="0"/>
              </a:spcBef>
              <a:spcAft>
                <a:spcPts val="0"/>
              </a:spcAft>
              <a:buFont typeface="Arial" panose="020B0604020202020204" pitchFamily="34" charset="0"/>
              <a:buChar char="•"/>
            </a:pPr>
            <a:r>
              <a:rPr lang="en-US" dirty="0">
                <a:cs typeface="Arial"/>
              </a:rPr>
              <a:t>Explore the impact of COVID on other aspects of society, such as psychology.</a:t>
            </a:r>
          </a:p>
          <a:p>
            <a:pPr marL="285750" indent="-285750" rtl="0">
              <a:spcBef>
                <a:spcPts val="0"/>
              </a:spcBef>
              <a:spcAft>
                <a:spcPts val="0"/>
              </a:spcAft>
              <a:buFont typeface="Arial" panose="020B0604020202020204" pitchFamily="34" charset="0"/>
              <a:buChar char="•"/>
            </a:pPr>
            <a:r>
              <a:rPr lang="en-US" dirty="0">
                <a:cs typeface="Arial"/>
              </a:rPr>
              <a:t>10:11</a:t>
            </a:r>
          </a:p>
          <a:p>
            <a:pPr marL="285750" indent="-285750" rtl="0">
              <a:spcBef>
                <a:spcPts val="0"/>
              </a:spcBef>
              <a:spcAft>
                <a:spcPts val="0"/>
              </a:spcAft>
              <a:buFont typeface="Arial" panose="020B0604020202020204" pitchFamily="34" charset="0"/>
              <a:buChar char="•"/>
            </a:pPr>
            <a:r>
              <a:rPr lang="en-US" dirty="0">
                <a:cs typeface="Arial"/>
              </a:rPr>
              <a:t>Find suitable examples of applying transfer entropy and causality between COVID and social indicator.</a:t>
            </a:r>
            <a:endParaRPr lang="fr-CH" dirty="0">
              <a:cs typeface="Arial"/>
            </a:endParaRPr>
          </a:p>
        </p:txBody>
      </p:sp>
    </p:spTree>
    <p:extLst>
      <p:ext uri="{BB962C8B-B14F-4D97-AF65-F5344CB8AC3E}">
        <p14:creationId xmlns:p14="http://schemas.microsoft.com/office/powerpoint/2010/main" val="405215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CH"/>
              <a:t>Thank you for watching</a:t>
            </a:r>
          </a:p>
        </p:txBody>
      </p:sp>
      <p:pic>
        <p:nvPicPr>
          <p:cNvPr id="12" name="Bildplatzhalter 11" descr="Ein Bild, das Regal, Buch, drinnen, Person enthält.&#10;&#10;Automatisch generierte Beschreibu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28" r="928"/>
          <a:stretch>
            <a:fillRect/>
          </a:stretch>
        </p:blipFill>
        <p:spPr/>
      </p:pic>
      <p:sp>
        <p:nvSpPr>
          <p:cNvPr id="5" name="Foliennummernplatzhalter 4"/>
          <p:cNvSpPr>
            <a:spLocks noGrp="1"/>
          </p:cNvSpPr>
          <p:nvPr>
            <p:ph type="sldNum" sz="quarter" idx="12"/>
          </p:nvPr>
        </p:nvSpPr>
        <p:spPr/>
        <p:txBody>
          <a:bodyPr/>
          <a:lstStyle/>
          <a:p>
            <a:fld id="{5ACA52AF-F19D-405C-AD5F-7D94B96A5CC3}" type="slidenum">
              <a:rPr lang="de-CH" noProof="0" smtClean="0"/>
              <a:t>53</a:t>
            </a:fld>
            <a:endParaRPr lang="de-CH" noProof="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31837" y="818837"/>
            <a:ext cx="10728325" cy="6039163"/>
          </a:xfrm>
        </p:spPr>
        <p:txBody>
          <a:bodyPr>
            <a:normAutofit fontScale="92500" lnSpcReduction="20000"/>
          </a:bodyPr>
          <a:lstStyle/>
          <a:p>
            <a:r>
              <a:rPr lang="en-US" altLang="zh-CN" b="1" dirty="0"/>
              <a:t>References</a:t>
            </a:r>
          </a:p>
          <a:p>
            <a:r>
              <a:rPr lang="en-US" altLang="zh-CN" sz="1200" dirty="0">
                <a:cs typeface="Times New Roman" panose="02020603050405020304" pitchFamily="18" charset="0"/>
              </a:rPr>
              <a:t>[1]Bernal, J. L., Cummins, S., &amp; </a:t>
            </a:r>
            <a:r>
              <a:rPr lang="en-US" altLang="zh-CN" sz="1200" dirty="0" err="1">
                <a:cs typeface="Times New Roman" panose="02020603050405020304" pitchFamily="18" charset="0"/>
              </a:rPr>
              <a:t>Gasparrini</a:t>
            </a:r>
            <a:r>
              <a:rPr lang="en-US" altLang="zh-CN" sz="1200" dirty="0">
                <a:cs typeface="Times New Roman" panose="02020603050405020304" pitchFamily="18" charset="0"/>
              </a:rPr>
              <a:t>, A. (2017). Interrupted time series regression for the evaluation of public health interventions: a tutorial. International journal of epidemiology, 46(1), 348-355.</a:t>
            </a:r>
          </a:p>
          <a:p>
            <a:r>
              <a:rPr lang="en-US" altLang="zh-CN" sz="1200" dirty="0">
                <a:cs typeface="Times New Roman" panose="02020603050405020304" pitchFamily="18" charset="0"/>
              </a:rPr>
              <a:t>[2] Schaffer, A. L., Dobbins, T. A., &amp; Pearson, S. A. (2021). Interrupted time series analysis using autoregressive integrated moving average (ARIMA) models: a guide for evaluating large-scale health interventions. BMC medical research methodology, 21(1), 1-12.</a:t>
            </a:r>
          </a:p>
          <a:p>
            <a:r>
              <a:rPr lang="en-US" altLang="zh-CN" sz="1200" dirty="0">
                <a:cs typeface="Times New Roman" panose="02020603050405020304" pitchFamily="18" charset="0"/>
              </a:rPr>
              <a:t>[3] Gilmour, S., Degenhardt, L., Hall, W., &amp; Day, C. (2006). Using intervention time series analyses to assess the effects of imperfectly identifiable natural events: a general method and example. BMC medical research methodology, 6(1), 1-9.</a:t>
            </a:r>
          </a:p>
          <a:p>
            <a:r>
              <a:rPr lang="en-US" altLang="zh-CN" sz="1200" dirty="0">
                <a:cs typeface="Times New Roman" panose="02020603050405020304" pitchFamily="18" charset="0"/>
              </a:rPr>
              <a:t>[4] Carter, T. M., &amp; Turner, N. D. (2021). Examining the immediate effects of COVID-19 on residential and commercial burglaries in Michigan: An interrupted time-series analysis. Journal of Criminal Justice, 76, 101834.</a:t>
            </a:r>
          </a:p>
          <a:p>
            <a:r>
              <a:rPr lang="en-US" altLang="zh-CN" sz="1200" dirty="0">
                <a:cs typeface="Times New Roman" panose="02020603050405020304" pitchFamily="18" charset="0"/>
              </a:rPr>
              <a:t>[5] </a:t>
            </a:r>
            <a:r>
              <a:rPr lang="en-US" altLang="zh-CN" sz="1200" dirty="0" err="1">
                <a:cs typeface="Times New Roman" panose="02020603050405020304" pitchFamily="18" charset="0"/>
              </a:rPr>
              <a:t>Morishita</a:t>
            </a:r>
            <a:r>
              <a:rPr lang="en-US" altLang="zh-CN" sz="1200" dirty="0">
                <a:cs typeface="Times New Roman" panose="02020603050405020304" pitchFamily="18" charset="0"/>
              </a:rPr>
              <a:t>, T., Takada, D., Shin, J. H., Higuchi, T., </a:t>
            </a:r>
            <a:r>
              <a:rPr lang="en-US" altLang="zh-CN" sz="1200" dirty="0" err="1">
                <a:cs typeface="Times New Roman" panose="02020603050405020304" pitchFamily="18" charset="0"/>
              </a:rPr>
              <a:t>Kunisawa</a:t>
            </a:r>
            <a:r>
              <a:rPr lang="en-US" altLang="zh-CN" sz="1200" dirty="0">
                <a:cs typeface="Times New Roman" panose="02020603050405020304" pitchFamily="18" charset="0"/>
              </a:rPr>
              <a:t>, S., Fushimi, K., &amp; </a:t>
            </a:r>
            <a:r>
              <a:rPr lang="en-US" altLang="zh-CN" sz="1200" dirty="0" err="1">
                <a:cs typeface="Times New Roman" panose="02020603050405020304" pitchFamily="18" charset="0"/>
              </a:rPr>
              <a:t>Imanaka</a:t>
            </a:r>
            <a:r>
              <a:rPr lang="en-US" altLang="zh-CN" sz="1200" dirty="0">
                <a:cs typeface="Times New Roman" panose="02020603050405020304" pitchFamily="18" charset="0"/>
              </a:rPr>
              <a:t>, Y. (2022). Effects of the COVID‐19 pandemic on heart failure hospitalizations in Japan: interrupted time series analysis. ESC heart failure, 9(1), 31-38.</a:t>
            </a:r>
          </a:p>
          <a:p>
            <a:r>
              <a:rPr lang="en-US" altLang="zh-CN" sz="1200" dirty="0">
                <a:cs typeface="Times New Roman" panose="02020603050405020304" pitchFamily="18" charset="0"/>
              </a:rPr>
              <a:t>[6] </a:t>
            </a:r>
            <a:r>
              <a:rPr lang="en-US" altLang="zh-CN" sz="1200" dirty="0" err="1">
                <a:cs typeface="Times New Roman" panose="02020603050405020304" pitchFamily="18" charset="0"/>
              </a:rPr>
              <a:t>Pirkis</a:t>
            </a:r>
            <a:r>
              <a:rPr lang="en-US" altLang="zh-CN" sz="1200" dirty="0">
                <a:cs typeface="Times New Roman" panose="02020603050405020304" pitchFamily="18" charset="0"/>
              </a:rPr>
              <a:t>, J., John, A., Shin, S., </a:t>
            </a:r>
            <a:r>
              <a:rPr lang="en-US" altLang="zh-CN" sz="1200" dirty="0" err="1">
                <a:cs typeface="Times New Roman" panose="02020603050405020304" pitchFamily="18" charset="0"/>
              </a:rPr>
              <a:t>DelPozo-Banos</a:t>
            </a:r>
            <a:r>
              <a:rPr lang="en-US" altLang="zh-CN" sz="1200" dirty="0">
                <a:cs typeface="Times New Roman" panose="02020603050405020304" pitchFamily="18" charset="0"/>
              </a:rPr>
              <a:t>, M., Arya, V., </a:t>
            </a:r>
            <a:r>
              <a:rPr lang="en-US" altLang="zh-CN" sz="1200" dirty="0" err="1">
                <a:cs typeface="Times New Roman" panose="02020603050405020304" pitchFamily="18" charset="0"/>
              </a:rPr>
              <a:t>Analuisa</a:t>
            </a:r>
            <a:r>
              <a:rPr lang="en-US" altLang="zh-CN" sz="1200" dirty="0">
                <a:cs typeface="Times New Roman" panose="02020603050405020304" pitchFamily="18" charset="0"/>
              </a:rPr>
              <a:t>-Aguilar, P., ... &amp; </a:t>
            </a:r>
            <a:r>
              <a:rPr lang="en-US" altLang="zh-CN" sz="1200" dirty="0" err="1">
                <a:cs typeface="Times New Roman" panose="02020603050405020304" pitchFamily="18" charset="0"/>
              </a:rPr>
              <a:t>Spittal</a:t>
            </a:r>
            <a:r>
              <a:rPr lang="en-US" altLang="zh-CN" sz="1200" dirty="0">
                <a:cs typeface="Times New Roman" panose="02020603050405020304" pitchFamily="18" charset="0"/>
              </a:rPr>
              <a:t>, M. J. (2021). Suicide trends in the early months of the COVID-19 pandemic: an interrupted time-series analysis of preliminary data from 21 countries. The Lancet Psychiatry, 8(7), 579-588.</a:t>
            </a:r>
          </a:p>
          <a:p>
            <a:r>
              <a:rPr lang="en-US" altLang="zh-CN" sz="1200" dirty="0">
                <a:cs typeface="Times New Roman" panose="02020603050405020304" pitchFamily="18" charset="0"/>
              </a:rPr>
              <a:t>[7] Koppel, S., Capellan, J. A., &amp; Sharp, J. (2022). Disentangling the Impact of Covid-19: An Interrupted Time Series Analysis of Crime in New York City. American Journal of Criminal Justice, 1-27.</a:t>
            </a:r>
          </a:p>
          <a:p>
            <a:r>
              <a:rPr lang="en-US" altLang="zh-CN" sz="1200" dirty="0">
                <a:cs typeface="Times New Roman" panose="02020603050405020304" pitchFamily="18" charset="0"/>
              </a:rPr>
              <a:t>[8] Lane, T. J., Gray, S., </a:t>
            </a:r>
            <a:r>
              <a:rPr lang="en-US" altLang="zh-CN" sz="1200" dirty="0" err="1">
                <a:cs typeface="Times New Roman" panose="02020603050405020304" pitchFamily="18" charset="0"/>
              </a:rPr>
              <a:t>Hassani-Mahmooei</a:t>
            </a:r>
            <a:r>
              <a:rPr lang="en-US" altLang="zh-CN" sz="1200" dirty="0">
                <a:cs typeface="Times New Roman" panose="02020603050405020304" pitchFamily="18" charset="0"/>
              </a:rPr>
              <a:t>, B., &amp; Collie, A. (2018). Effectiveness of employer financial incentives in reducing time to report worker injury: an interrupted time series study of two Australian workers’ compensation jurisdictions. BMC public health, 18(1), 1-10.</a:t>
            </a:r>
          </a:p>
          <a:p>
            <a:r>
              <a:rPr lang="en-US" altLang="zh-CN" sz="1200" dirty="0">
                <a:cs typeface="Times New Roman" panose="02020603050405020304" pitchFamily="18" charset="0"/>
              </a:rPr>
              <a:t>[9] Sun, P., Chang, J., Zhang, J., &amp; Kahler, K. H. (2012). Evolutionary cost analysis of valsartan initiation among patients with hypertension: a time series approach. Journal of Medical Economics, 15(1), 8-18.</a:t>
            </a:r>
          </a:p>
          <a:p>
            <a:r>
              <a:rPr lang="en-US" altLang="zh-CN" sz="1200" dirty="0">
                <a:cs typeface="Times New Roman" panose="02020603050405020304" pitchFamily="18" charset="0"/>
              </a:rPr>
              <a:t>[10] Lopez Bernal, J. A., </a:t>
            </a:r>
            <a:r>
              <a:rPr lang="en-US" altLang="zh-CN" sz="1200" dirty="0" err="1">
                <a:cs typeface="Times New Roman" panose="02020603050405020304" pitchFamily="18" charset="0"/>
              </a:rPr>
              <a:t>Gasparrini</a:t>
            </a:r>
            <a:r>
              <a:rPr lang="en-US" altLang="zh-CN" sz="1200" dirty="0">
                <a:cs typeface="Times New Roman" panose="02020603050405020304" pitchFamily="18" charset="0"/>
              </a:rPr>
              <a:t>, A., </a:t>
            </a:r>
            <a:r>
              <a:rPr lang="en-US" altLang="zh-CN" sz="1200" dirty="0" err="1">
                <a:cs typeface="Times New Roman" panose="02020603050405020304" pitchFamily="18" charset="0"/>
              </a:rPr>
              <a:t>Artundo</a:t>
            </a:r>
            <a:r>
              <a:rPr lang="en-US" altLang="zh-CN" sz="1200" dirty="0">
                <a:cs typeface="Times New Roman" panose="02020603050405020304" pitchFamily="18" charset="0"/>
              </a:rPr>
              <a:t>, C. M., &amp; McKee, M. (2013). The effect of the late 2000s financial crisis on suicides in Spain: an interrupted time-series analysis. The European Journal of Public Health, 23(5), 732-736.</a:t>
            </a:r>
          </a:p>
          <a:p>
            <a:endParaRPr lang="de-CH" sz="800" dirty="0"/>
          </a:p>
        </p:txBody>
      </p:sp>
      <p:sp>
        <p:nvSpPr>
          <p:cNvPr id="2" name="Bildplatzhalter 1"/>
          <p:cNvSpPr>
            <a:spLocks noGrp="1"/>
          </p:cNvSpPr>
          <p:nvPr>
            <p:ph type="pic" sz="quarter" idx="12"/>
          </p:nvPr>
        </p:nvSpPr>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31837" y="818837"/>
            <a:ext cx="10728325" cy="6039163"/>
          </a:xfrm>
        </p:spPr>
        <p:txBody>
          <a:bodyPr>
            <a:normAutofit fontScale="92500"/>
          </a:bodyPr>
          <a:lstStyle/>
          <a:p>
            <a:r>
              <a:rPr lang="en-US" altLang="zh-CN" b="1" dirty="0"/>
              <a:t>References</a:t>
            </a:r>
          </a:p>
          <a:p>
            <a:r>
              <a:rPr lang="en-US" altLang="zh-CN" sz="1200" dirty="0">
                <a:cs typeface="Times New Roman" panose="02020603050405020304" pitchFamily="18" charset="0"/>
              </a:rPr>
              <a:t>[11] </a:t>
            </a:r>
            <a:r>
              <a:rPr lang="en-US" altLang="zh-CN" sz="1200" dirty="0" err="1"/>
              <a:t>Alzahrani</a:t>
            </a:r>
            <a:r>
              <a:rPr lang="en-US" altLang="zh-CN" sz="1200" dirty="0"/>
              <a:t>, S. I., </a:t>
            </a:r>
            <a:r>
              <a:rPr lang="en-US" altLang="zh-CN" sz="1200" dirty="0" err="1"/>
              <a:t>Aljamaan</a:t>
            </a:r>
            <a:r>
              <a:rPr lang="en-US" altLang="zh-CN" sz="1200" dirty="0"/>
              <a:t>, I. A., &amp; Al-Fakih, E. A. (2020). Forecasting the spread of the COVID-19 pandemic in Saudi Arabia using ARIMA prediction model under current public health interventions. Journal of infection and public health, 13(7), 914–919. https://doi.org/10.1016/j.jiph.2020.06.001</a:t>
            </a:r>
          </a:p>
          <a:p>
            <a:r>
              <a:rPr lang="en-US" altLang="zh-CN" sz="1200" dirty="0">
                <a:cs typeface="Times New Roman" panose="02020603050405020304" pitchFamily="18" charset="0"/>
              </a:rPr>
              <a:t>[12] </a:t>
            </a:r>
            <a:r>
              <a:rPr lang="en-US" altLang="zh-CN" sz="1200" dirty="0"/>
              <a:t>Singh R, Rani M, </a:t>
            </a:r>
            <a:r>
              <a:rPr lang="en-US" altLang="zh-CN" sz="1200" dirty="0" err="1"/>
              <a:t>Bhagavathula</a:t>
            </a:r>
            <a:r>
              <a:rPr lang="en-US" altLang="zh-CN" sz="1200" dirty="0"/>
              <a:t> A, Sah R, Rodriguez-Morales A, </a:t>
            </a:r>
            <a:r>
              <a:rPr lang="en-US" altLang="zh-CN" sz="1200" dirty="0" err="1"/>
              <a:t>Kalita</a:t>
            </a:r>
            <a:r>
              <a:rPr lang="en-US" altLang="zh-CN" sz="1200" dirty="0"/>
              <a:t> H, Nanda C, Sharma S, Sharma Y, </a:t>
            </a:r>
            <a:r>
              <a:rPr lang="en-US" altLang="zh-CN" sz="1200" dirty="0" err="1"/>
              <a:t>Rabaan</a:t>
            </a:r>
            <a:r>
              <a:rPr lang="en-US" altLang="zh-CN" sz="1200" dirty="0"/>
              <a:t> A, </a:t>
            </a:r>
            <a:r>
              <a:rPr lang="en-US" altLang="zh-CN" sz="1200" dirty="0" err="1"/>
              <a:t>Rahmani</a:t>
            </a:r>
            <a:r>
              <a:rPr lang="en-US" altLang="zh-CN" sz="1200" dirty="0"/>
              <a:t> J, Kumar P Prediction of the COVID-19 Pandemic for the Top 15 Affected Countries: Advanced Autoregressive Integrated Moving Average (ARIMA) Model JMIR Public Health </a:t>
            </a:r>
            <a:r>
              <a:rPr lang="en-US" altLang="zh-CN" sz="1200" dirty="0" err="1"/>
              <a:t>Surveill</a:t>
            </a:r>
            <a:r>
              <a:rPr lang="en-US" altLang="zh-CN" sz="1200" dirty="0"/>
              <a:t> 2020;6(2):e19115 URL: https://publichealth.jmir.org/2020/2/e19115</a:t>
            </a:r>
          </a:p>
          <a:p>
            <a:r>
              <a:rPr lang="en-US" altLang="zh-CN" sz="1200" dirty="0">
                <a:cs typeface="Times New Roman" panose="02020603050405020304" pitchFamily="18" charset="0"/>
              </a:rPr>
              <a:t>[13] </a:t>
            </a:r>
            <a:r>
              <a:rPr lang="en-US" altLang="zh-CN" sz="1200" dirty="0"/>
              <a:t>https://www.swissinfo.ch/eng/first-suspected-case-of-omicron-variant-detected-in-switzerland/47149218</a:t>
            </a:r>
          </a:p>
          <a:p>
            <a:r>
              <a:rPr lang="en-US" altLang="zh-CN" sz="1200" dirty="0">
                <a:cs typeface="Times New Roman" panose="02020603050405020304" pitchFamily="18" charset="0"/>
              </a:rPr>
              <a:t>[14] </a:t>
            </a:r>
            <a:r>
              <a:rPr lang="en-US" altLang="zh-CN" sz="1200" dirty="0"/>
              <a:t>Forecasting the dynamics of COVID-19 Pandemic in Top 15 countries in April 2020: ARIMA Model with Machine Learning </a:t>
            </a:r>
            <a:r>
              <a:rPr lang="en-US" altLang="zh-CN" sz="1200" dirty="0" err="1"/>
              <a:t>Approah,Pavan</a:t>
            </a:r>
            <a:r>
              <a:rPr lang="en-US" altLang="zh-CN" sz="1200" dirty="0"/>
              <a:t> Kumar, </a:t>
            </a:r>
            <a:r>
              <a:rPr lang="en-US" altLang="zh-CN" sz="1200" dirty="0" err="1"/>
              <a:t>Himangshu</a:t>
            </a:r>
            <a:r>
              <a:rPr lang="en-US" altLang="zh-CN" sz="1200" dirty="0"/>
              <a:t> </a:t>
            </a:r>
            <a:r>
              <a:rPr lang="en-US" altLang="zh-CN" sz="1200" dirty="0" err="1"/>
              <a:t>Kalita</a:t>
            </a:r>
            <a:r>
              <a:rPr lang="en-US" altLang="zh-CN" sz="1200" dirty="0"/>
              <a:t>, </a:t>
            </a:r>
            <a:r>
              <a:rPr lang="en-US" altLang="zh-CN" sz="1200" dirty="0" err="1"/>
              <a:t>Shashikanta</a:t>
            </a:r>
            <a:r>
              <a:rPr lang="en-US" altLang="zh-CN" sz="1200" dirty="0"/>
              <a:t> </a:t>
            </a:r>
            <a:r>
              <a:rPr lang="en-US" altLang="zh-CN" sz="1200" dirty="0" err="1"/>
              <a:t>Patairiya,eYagya</a:t>
            </a:r>
            <a:r>
              <a:rPr lang="en-US" altLang="zh-CN" sz="1200" dirty="0"/>
              <a:t> </a:t>
            </a:r>
            <a:r>
              <a:rPr lang="en-US" altLang="zh-CN" sz="1200" dirty="0" err="1"/>
              <a:t>Datt</a:t>
            </a:r>
            <a:r>
              <a:rPr lang="en-US" altLang="zh-CN" sz="1200" dirty="0"/>
              <a:t> Sharma, Chintan Nanda, </a:t>
            </a:r>
            <a:r>
              <a:rPr lang="en-US" altLang="zh-CN" sz="1200" dirty="0" err="1"/>
              <a:t>Meenu</a:t>
            </a:r>
            <a:r>
              <a:rPr lang="en-US" altLang="zh-CN" sz="1200" dirty="0"/>
              <a:t> Rani, Jamal </a:t>
            </a:r>
            <a:r>
              <a:rPr lang="en-US" altLang="zh-CN" sz="1200" dirty="0" err="1"/>
              <a:t>Rahmani</a:t>
            </a:r>
            <a:r>
              <a:rPr lang="en-US" altLang="zh-CN" sz="1200" dirty="0"/>
              <a:t>,  Akshaya Srikanth </a:t>
            </a:r>
            <a:r>
              <a:rPr lang="en-US" altLang="zh-CN" sz="1200" dirty="0" err="1"/>
              <a:t>Bhagavathula</a:t>
            </a:r>
            <a:r>
              <a:rPr lang="en-US" altLang="zh-CN" sz="1200" dirty="0"/>
              <a:t> </a:t>
            </a:r>
            <a:r>
              <a:rPr lang="en-US" altLang="zh-CN" sz="1200" dirty="0" err="1"/>
              <a:t>doi:https</a:t>
            </a:r>
            <a:r>
              <a:rPr lang="en-US" altLang="zh-CN" sz="1200" dirty="0"/>
              <a:t>://doi.org/10.1101/2020.03.30.200462274.</a:t>
            </a:r>
          </a:p>
          <a:p>
            <a:r>
              <a:rPr lang="en-US" altLang="zh-CN" sz="1200" dirty="0">
                <a:cs typeface="Times New Roman" panose="02020603050405020304" pitchFamily="18" charset="0"/>
              </a:rPr>
              <a:t>[15] </a:t>
            </a:r>
            <a:r>
              <a:rPr lang="en-US" altLang="zh-CN" sz="1200" dirty="0">
                <a:latin typeface="Times New Roman" panose="02020603050405020304" pitchFamily="18" charset="0"/>
                <a:cs typeface="Times New Roman" panose="02020603050405020304" pitchFamily="18" charset="0"/>
              </a:rPr>
              <a:t>Yang, Z., Zeng, Z., Wang, K., Wong, S. S., Liang, W., </a:t>
            </a:r>
            <a:r>
              <a:rPr lang="en-US" altLang="zh-CN" sz="1200" dirty="0" err="1">
                <a:latin typeface="Times New Roman" panose="02020603050405020304" pitchFamily="18" charset="0"/>
                <a:cs typeface="Times New Roman" panose="02020603050405020304" pitchFamily="18" charset="0"/>
              </a:rPr>
              <a:t>Zanin</a:t>
            </a:r>
            <a:r>
              <a:rPr lang="en-US" altLang="zh-CN" sz="1200" dirty="0">
                <a:latin typeface="Times New Roman" panose="02020603050405020304" pitchFamily="18" charset="0"/>
                <a:cs typeface="Times New Roman" panose="02020603050405020304" pitchFamily="18" charset="0"/>
              </a:rPr>
              <a:t>, M., ... &amp; He, J. (2020). Modified SEIR and AI prediction of the epidemics trend of COVID-19 in China under public health interventions. Journal of thoracic disease, 12(3), 165.</a:t>
            </a:r>
          </a:p>
          <a:p>
            <a:r>
              <a:rPr lang="en-US" altLang="zh-CN" sz="1200" dirty="0">
                <a:cs typeface="Times New Roman" panose="02020603050405020304" pitchFamily="18" charset="0"/>
              </a:rPr>
              <a:t>[16] </a:t>
            </a:r>
            <a:r>
              <a:rPr lang="en-US" altLang="zh-CN" sz="1200" dirty="0">
                <a:latin typeface="Times New Roman" panose="02020603050405020304" pitchFamily="18" charset="0"/>
                <a:cs typeface="Times New Roman" panose="02020603050405020304" pitchFamily="18" charset="0"/>
              </a:rPr>
              <a:t>Centers for Disease Control and Prevention. CDC Updates and Shortens Recommended Isolation and Quarantine Period for General Population, 2021, https://www.cdc.gov/media/releases/2021/s1227-isolation-quarantine-guidance.html. Accessed 23 Apr. 2022.</a:t>
            </a:r>
          </a:p>
          <a:p>
            <a:r>
              <a:rPr lang="en-US" altLang="zh-CN" sz="1200" dirty="0">
                <a:cs typeface="Times New Roman" panose="02020603050405020304" pitchFamily="18" charset="0"/>
              </a:rPr>
              <a:t>[17] </a:t>
            </a:r>
            <a:r>
              <a:rPr lang="en-US" altLang="zh-CN" sz="1200" dirty="0">
                <a:latin typeface="Times New Roman" panose="02020603050405020304" pitchFamily="18" charset="0"/>
                <a:cs typeface="Times New Roman" panose="02020603050405020304" pitchFamily="18" charset="0"/>
              </a:rPr>
              <a:t>Catherine Schuster Bruce . Here's how long people with COVID-19 might remain contagious, according to the best available data, 2022, https://www.businessinsider.com/covid-how-long-contagious-infectious-period-omicron-delta-rapid-test-2022-1?r=US&amp;IR=T. Accessed 24 Apr. 2022.</a:t>
            </a:r>
          </a:p>
          <a:p>
            <a:r>
              <a:rPr lang="en-US" altLang="zh-CN" sz="1200" dirty="0">
                <a:cs typeface="Times New Roman" panose="02020603050405020304" pitchFamily="18" charset="0"/>
              </a:rPr>
              <a:t>[18] </a:t>
            </a:r>
            <a:r>
              <a:rPr lang="en-US" altLang="zh-CN" sz="1200" dirty="0">
                <a:latin typeface="Times New Roman" panose="02020603050405020304" pitchFamily="18" charset="0"/>
                <a:cs typeface="Times New Roman" panose="02020603050405020304" pitchFamily="18" charset="0"/>
              </a:rPr>
              <a:t>Irons, N. J., &amp; Raftery, A. E. (2021). Estimating SARS-CoV-2 infections from deaths, confirmed cases, tests, and random surveys. Proceedings of the National Academy of Sciences, 118(31).</a:t>
            </a:r>
          </a:p>
          <a:p>
            <a:pPr marL="171450" indent="-171450">
              <a:buFont typeface="Arial" panose="020B0604020202020204" pitchFamily="34" charset="0"/>
              <a:buChar char="•"/>
            </a:pPr>
            <a:endParaRPr lang="en-US" altLang="zh-CN" sz="1200" dirty="0">
              <a:latin typeface="Times New Roman" panose="02020603050405020304" pitchFamily="18" charset="0"/>
              <a:cs typeface="Times New Roman" panose="02020603050405020304" pitchFamily="18" charset="0"/>
            </a:endParaRPr>
          </a:p>
          <a:p>
            <a:endParaRPr lang="de-CH" sz="800" dirty="0"/>
          </a:p>
        </p:txBody>
      </p:sp>
      <p:sp>
        <p:nvSpPr>
          <p:cNvPr id="2" name="Bildplatzhalter 1"/>
          <p:cNvSpPr>
            <a:spLocks noGrp="1"/>
          </p:cNvSpPr>
          <p:nvPr>
            <p:ph type="pic" sz="quarter" idx="12"/>
          </p:nvPr>
        </p:nvSpPr>
        <p:spPr/>
      </p:sp>
    </p:spTree>
    <p:extLst>
      <p:ext uri="{BB962C8B-B14F-4D97-AF65-F5344CB8AC3E}">
        <p14:creationId xmlns:p14="http://schemas.microsoft.com/office/powerpoint/2010/main" val="2366234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15DF257-D38F-EB77-7B34-4B5E2EDD9CC9}"/>
              </a:ext>
            </a:extLst>
          </p:cNvPr>
          <p:cNvSpPr txBox="1"/>
          <p:nvPr/>
        </p:nvSpPr>
        <p:spPr>
          <a:xfrm>
            <a:off x="859255" y="984584"/>
            <a:ext cx="58964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CH" b="1" err="1">
                <a:solidFill>
                  <a:srgbClr val="262626"/>
                </a:solidFill>
                <a:cs typeface="Arial"/>
              </a:rPr>
              <a:t>Problem</a:t>
            </a:r>
            <a:r>
              <a:rPr lang="fr-CH" b="1">
                <a:solidFill>
                  <a:srgbClr val="262626"/>
                </a:solidFill>
                <a:cs typeface="Arial"/>
              </a:rPr>
              <a:t> Formulation:</a:t>
            </a:r>
          </a:p>
          <a:p>
            <a:endParaRPr lang="fr-CH" b="1">
              <a:solidFill>
                <a:srgbClr val="262626"/>
              </a:solidFill>
              <a:cs typeface="Arial"/>
            </a:endParaRPr>
          </a:p>
          <a:p>
            <a:endParaRPr lang="fr-CH" b="1">
              <a:solidFill>
                <a:srgbClr val="262626"/>
              </a:solidFill>
              <a:cs typeface="Arial"/>
            </a:endParaRPr>
          </a:p>
        </p:txBody>
      </p:sp>
      <p:sp>
        <p:nvSpPr>
          <p:cNvPr id="10" name="TextBox 9">
            <a:extLst>
              <a:ext uri="{FF2B5EF4-FFF2-40B4-BE49-F238E27FC236}">
                <a16:creationId xmlns:a16="http://schemas.microsoft.com/office/drawing/2014/main" id="{AA8A0E70-4183-19C9-256A-94374E0A6445}"/>
              </a:ext>
            </a:extLst>
          </p:cNvPr>
          <p:cNvSpPr txBox="1"/>
          <p:nvPr/>
        </p:nvSpPr>
        <p:spPr>
          <a:xfrm>
            <a:off x="933900" y="2640966"/>
            <a:ext cx="4228281"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arenR"/>
            </a:pPr>
            <a:r>
              <a:rPr lang="en-US" b="1">
                <a:cs typeface="Arial"/>
              </a:rPr>
              <a:t>Pandemic prediction </a:t>
            </a:r>
          </a:p>
          <a:p>
            <a:r>
              <a:rPr lang="en-US" sz="1600" i="1">
                <a:cs typeface="Arial"/>
              </a:rPr>
              <a:t>peak date, case numbers, rebounds</a:t>
            </a:r>
          </a:p>
          <a:p>
            <a:endParaRPr lang="en-US">
              <a:cs typeface="Arial"/>
            </a:endParaRPr>
          </a:p>
          <a:p>
            <a:endParaRPr lang="en-US">
              <a:cs typeface="Arial"/>
            </a:endParaRPr>
          </a:p>
          <a:p>
            <a:r>
              <a:rPr lang="en-US" b="1">
                <a:cs typeface="Arial"/>
              </a:rPr>
              <a:t>B)  Societal impact </a:t>
            </a:r>
          </a:p>
          <a:p>
            <a:r>
              <a:rPr lang="en-US" sz="1600" i="1">
                <a:cs typeface="Arial"/>
              </a:rPr>
              <a:t>economic welfare, working </a:t>
            </a:r>
            <a:r>
              <a:rPr lang="en-US" sz="1600" i="1" err="1">
                <a:cs typeface="Arial"/>
              </a:rPr>
              <a:t>behaviour</a:t>
            </a:r>
            <a:endParaRPr lang="en-US" sz="1600" i="1">
              <a:cs typeface="Arial"/>
            </a:endParaRPr>
          </a:p>
        </p:txBody>
      </p:sp>
      <p:sp>
        <p:nvSpPr>
          <p:cNvPr id="13" name="TextBox 12">
            <a:extLst>
              <a:ext uri="{FF2B5EF4-FFF2-40B4-BE49-F238E27FC236}">
                <a16:creationId xmlns:a16="http://schemas.microsoft.com/office/drawing/2014/main" id="{6E7FDB47-05D4-8748-2A40-4FC5C554532E}"/>
              </a:ext>
            </a:extLst>
          </p:cNvPr>
          <p:cNvSpPr txBox="1"/>
          <p:nvPr/>
        </p:nvSpPr>
        <p:spPr>
          <a:xfrm>
            <a:off x="7398101" y="2409536"/>
            <a:ext cx="392553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a:solidFill>
                  <a:srgbClr val="000000"/>
                </a:solidFill>
                <a:latin typeface="+mj-lt"/>
                <a:ea typeface="Microsoft YaHei" panose="020B0503020204020204" charset="-122"/>
                <a:sym typeface="+mn-ea"/>
              </a:rPr>
              <a:t>understand </a:t>
            </a:r>
            <a:r>
              <a:rPr lang="en-US" sz="1800" b="1">
                <a:solidFill>
                  <a:srgbClr val="000000"/>
                </a:solidFill>
                <a:latin typeface="+mj-lt"/>
                <a:ea typeface="Microsoft YaHei" panose="020B0503020204020204" charset="-122"/>
                <a:sym typeface="+mn-ea"/>
              </a:rPr>
              <a:t>human behavior in pandemic circumstances </a:t>
            </a:r>
          </a:p>
          <a:p>
            <a:pPr marL="285750" indent="-285750">
              <a:buFont typeface="Arial" panose="020B0604020202020204" pitchFamily="34" charset="0"/>
              <a:buChar char="•"/>
            </a:pPr>
            <a:endParaRPr lang="fr-CH">
              <a:latin typeface="+mj-lt"/>
            </a:endParaRPr>
          </a:p>
          <a:p>
            <a:pPr marL="285750" indent="-285750">
              <a:buFont typeface="Arial" panose="020B0604020202020204" pitchFamily="34" charset="0"/>
              <a:buChar char="•"/>
            </a:pPr>
            <a:r>
              <a:rPr lang="en-US"/>
              <a:t>facilitate </a:t>
            </a:r>
            <a:r>
              <a:rPr lang="en-US" b="1"/>
              <a:t>fast &amp; reliable             decision making</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a:cs typeface="Arial"/>
              </a:rPr>
              <a:t>assess how </a:t>
            </a:r>
            <a:r>
              <a:rPr lang="en-US" b="1">
                <a:cs typeface="Arial"/>
              </a:rPr>
              <a:t>future pandemics            </a:t>
            </a:r>
            <a:r>
              <a:rPr lang="en-US">
                <a:cs typeface="Arial"/>
              </a:rPr>
              <a:t>can be </a:t>
            </a:r>
            <a:r>
              <a:rPr lang="en-US" b="1">
                <a:cs typeface="Arial"/>
              </a:rPr>
              <a:t>dampened/analyzed </a:t>
            </a:r>
          </a:p>
        </p:txBody>
      </p:sp>
      <p:sp>
        <p:nvSpPr>
          <p:cNvPr id="14" name="Arrow: Right 13">
            <a:extLst>
              <a:ext uri="{FF2B5EF4-FFF2-40B4-BE49-F238E27FC236}">
                <a16:creationId xmlns:a16="http://schemas.microsoft.com/office/drawing/2014/main" id="{89724799-FCAE-3E7E-3C9B-6D072BFF2A5F}"/>
              </a:ext>
            </a:extLst>
          </p:cNvPr>
          <p:cNvSpPr/>
          <p:nvPr/>
        </p:nvSpPr>
        <p:spPr>
          <a:xfrm>
            <a:off x="6068314" y="3116404"/>
            <a:ext cx="802480" cy="60574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Pandemic exponential curve bar graph with solid fill">
            <a:extLst>
              <a:ext uri="{FF2B5EF4-FFF2-40B4-BE49-F238E27FC236}">
                <a16:creationId xmlns:a16="http://schemas.microsoft.com/office/drawing/2014/main" id="{69F500BB-1D28-40A3-93F5-E3567EEEFD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0979" y="2409536"/>
            <a:ext cx="1009742" cy="1009742"/>
          </a:xfrm>
          <a:prstGeom prst="rect">
            <a:avLst/>
          </a:prstGeom>
        </p:spPr>
      </p:pic>
      <p:grpSp>
        <p:nvGrpSpPr>
          <p:cNvPr id="21" name="Group 20">
            <a:extLst>
              <a:ext uri="{FF2B5EF4-FFF2-40B4-BE49-F238E27FC236}">
                <a16:creationId xmlns:a16="http://schemas.microsoft.com/office/drawing/2014/main" id="{79B30C0C-051F-41D4-8FB5-495173649F53}"/>
              </a:ext>
            </a:extLst>
          </p:cNvPr>
          <p:cNvGrpSpPr/>
          <p:nvPr/>
        </p:nvGrpSpPr>
        <p:grpSpPr>
          <a:xfrm>
            <a:off x="4538650" y="3575666"/>
            <a:ext cx="914400" cy="933062"/>
            <a:chOff x="3810375" y="3839659"/>
            <a:chExt cx="914400" cy="933062"/>
          </a:xfrm>
        </p:grpSpPr>
        <p:pic>
          <p:nvPicPr>
            <p:cNvPr id="18" name="Graphic 17" descr="Social distancing with solid fill">
              <a:extLst>
                <a:ext uri="{FF2B5EF4-FFF2-40B4-BE49-F238E27FC236}">
                  <a16:creationId xmlns:a16="http://schemas.microsoft.com/office/drawing/2014/main" id="{E02D0DBA-7518-4870-B287-D60BF0C008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1834" y="3839659"/>
              <a:ext cx="593974" cy="593974"/>
            </a:xfrm>
            <a:prstGeom prst="rect">
              <a:avLst/>
            </a:prstGeom>
          </p:spPr>
        </p:pic>
        <p:pic>
          <p:nvPicPr>
            <p:cNvPr id="20" name="Graphic 19" descr="Children with solid fill">
              <a:extLst>
                <a:ext uri="{FF2B5EF4-FFF2-40B4-BE49-F238E27FC236}">
                  <a16:creationId xmlns:a16="http://schemas.microsoft.com/office/drawing/2014/main" id="{000E7686-1A1D-4801-8BC1-25662C484C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375" y="3858321"/>
              <a:ext cx="914400" cy="914400"/>
            </a:xfrm>
            <a:prstGeom prst="rect">
              <a:avLst/>
            </a:prstGeom>
          </p:spPr>
        </p:pic>
      </p:grpSp>
    </p:spTree>
    <p:extLst>
      <p:ext uri="{BB962C8B-B14F-4D97-AF65-F5344CB8AC3E}">
        <p14:creationId xmlns:p14="http://schemas.microsoft.com/office/powerpoint/2010/main" val="29744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09E4-F04E-4A73-8B5D-C6BBECDE0DA8}"/>
              </a:ext>
            </a:extLst>
          </p:cNvPr>
          <p:cNvSpPr>
            <a:spLocks noGrp="1"/>
          </p:cNvSpPr>
          <p:nvPr>
            <p:ph type="title"/>
          </p:nvPr>
        </p:nvSpPr>
        <p:spPr>
          <a:xfrm>
            <a:off x="0" y="20462"/>
            <a:ext cx="10969200" cy="705600"/>
          </a:xfrm>
        </p:spPr>
        <p:txBody>
          <a:bodyPr/>
          <a:lstStyle/>
          <a:p>
            <a:r>
              <a:rPr lang="fr-CH" dirty="0" err="1">
                <a:cs typeface="Arial"/>
              </a:rPr>
              <a:t>Why</a:t>
            </a:r>
            <a:r>
              <a:rPr lang="fr-CH" dirty="0">
                <a:cs typeface="Arial"/>
              </a:rPr>
              <a:t> </a:t>
            </a:r>
            <a:r>
              <a:rPr lang="fr-CH" dirty="0" err="1">
                <a:cs typeface="Arial"/>
              </a:rPr>
              <a:t>we</a:t>
            </a:r>
            <a:r>
              <a:rPr lang="fr-CH" dirty="0">
                <a:cs typeface="Arial"/>
              </a:rPr>
              <a:t> </a:t>
            </a:r>
            <a:r>
              <a:rPr lang="fr-CH" dirty="0" err="1">
                <a:cs typeface="Arial"/>
              </a:rPr>
              <a:t>choose</a:t>
            </a:r>
            <a:r>
              <a:rPr lang="fr-CH" dirty="0">
                <a:cs typeface="Arial"/>
              </a:rPr>
              <a:t> </a:t>
            </a:r>
            <a:r>
              <a:rPr lang="fr-CH" dirty="0" err="1">
                <a:cs typeface="Arial"/>
              </a:rPr>
              <a:t>this</a:t>
            </a:r>
            <a:r>
              <a:rPr lang="fr-CH" dirty="0">
                <a:cs typeface="Arial"/>
              </a:rPr>
              <a:t> data:</a:t>
            </a:r>
            <a:endParaRPr lang="fr-CH" dirty="0"/>
          </a:p>
        </p:txBody>
      </p:sp>
      <p:sp>
        <p:nvSpPr>
          <p:cNvPr id="3" name="文本框 1">
            <a:extLst>
              <a:ext uri="{FF2B5EF4-FFF2-40B4-BE49-F238E27FC236}">
                <a16:creationId xmlns:a16="http://schemas.microsoft.com/office/drawing/2014/main" id="{9526F2C2-79F7-4393-BE47-F406DBE3BCF4}"/>
              </a:ext>
            </a:extLst>
          </p:cNvPr>
          <p:cNvSpPr txBox="1"/>
          <p:nvPr/>
        </p:nvSpPr>
        <p:spPr>
          <a:xfrm>
            <a:off x="3792416" y="1933342"/>
            <a:ext cx="6550936" cy="2031325"/>
          </a:xfrm>
          <a:prstGeom prst="rect">
            <a:avLst/>
          </a:prstGeom>
          <a:noFill/>
        </p:spPr>
        <p:txBody>
          <a:bodyPr wrap="square" lIns="91440" tIns="45720" rIns="91440" bIns="45720" rtlCol="0" anchor="t">
            <a:spAutoFit/>
          </a:bodyPr>
          <a:lstStyle/>
          <a:p>
            <a:r>
              <a:rPr lang="fr-CH" altLang="zh-CN" b="1" err="1"/>
              <a:t>Switzerland</a:t>
            </a:r>
            <a:r>
              <a:rPr lang="fr-CH" altLang="zh-CN" b="1"/>
              <a:t> </a:t>
            </a:r>
          </a:p>
          <a:p>
            <a:pPr algn="l"/>
            <a:r>
              <a:rPr lang="fr-CH" altLang="zh-CN"/>
              <a:t>&gt; </a:t>
            </a:r>
            <a:r>
              <a:rPr lang="fr-CH" altLang="zh-CN" err="1"/>
              <a:t>Known</a:t>
            </a:r>
            <a:r>
              <a:rPr lang="fr-CH" altLang="zh-CN"/>
              <a:t> system, social </a:t>
            </a:r>
            <a:r>
              <a:rPr lang="fr-CH" altLang="zh-CN" err="1"/>
              <a:t>behaviors</a:t>
            </a:r>
            <a:r>
              <a:rPr lang="fr-CH" altLang="zh-CN"/>
              <a:t> </a:t>
            </a:r>
            <a:r>
              <a:rPr lang="fr-CH" altLang="zh-CN" err="1"/>
              <a:t>we</a:t>
            </a:r>
            <a:r>
              <a:rPr lang="fr-CH" altLang="zh-CN"/>
              <a:t> are </a:t>
            </a:r>
            <a:r>
              <a:rPr lang="fr-CH" altLang="zh-CN" err="1"/>
              <a:t>used</a:t>
            </a:r>
            <a:r>
              <a:rPr lang="fr-CH" altLang="zh-CN"/>
              <a:t> to</a:t>
            </a:r>
            <a:endParaRPr lang="fr-CH" altLang="zh-CN">
              <a:cs typeface="Arial"/>
            </a:endParaRPr>
          </a:p>
          <a:p>
            <a:r>
              <a:rPr lang="fr-CH" altLang="zh-CN">
                <a:cs typeface="Arial"/>
              </a:rPr>
              <a:t>&gt; Most direct impact on </a:t>
            </a:r>
            <a:r>
              <a:rPr lang="fr-CH" altLang="zh-CN" err="1">
                <a:cs typeface="Arial"/>
              </a:rPr>
              <a:t>our</a:t>
            </a:r>
            <a:r>
              <a:rPr lang="fr-CH" altLang="zh-CN">
                <a:cs typeface="Arial"/>
              </a:rPr>
              <a:t> </a:t>
            </a:r>
            <a:r>
              <a:rPr lang="fr-CH" altLang="zh-CN" err="1">
                <a:cs typeface="Arial"/>
              </a:rPr>
              <a:t>daily</a:t>
            </a:r>
            <a:r>
              <a:rPr lang="fr-CH" altLang="zh-CN">
                <a:cs typeface="Arial"/>
              </a:rPr>
              <a:t> life</a:t>
            </a:r>
          </a:p>
          <a:p>
            <a:r>
              <a:rPr lang="fr-CH" altLang="zh-CN">
                <a:cs typeface="Arial"/>
              </a:rPr>
              <a:t>&gt; Can </a:t>
            </a:r>
            <a:r>
              <a:rPr lang="fr-CH" altLang="zh-CN" err="1">
                <a:cs typeface="Arial"/>
              </a:rPr>
              <a:t>lean</a:t>
            </a:r>
            <a:r>
              <a:rPr lang="fr-CH" altLang="zh-CN">
                <a:cs typeface="Arial"/>
              </a:rPr>
              <a:t> on </a:t>
            </a:r>
            <a:r>
              <a:rPr lang="fr-CH" altLang="zh-CN" err="1">
                <a:cs typeface="Arial"/>
              </a:rPr>
              <a:t>our</a:t>
            </a:r>
            <a:r>
              <a:rPr lang="fr-CH" altLang="zh-CN">
                <a:cs typeface="Arial"/>
              </a:rPr>
              <a:t> </a:t>
            </a:r>
            <a:r>
              <a:rPr lang="fr-CH" altLang="zh-CN" err="1">
                <a:cs typeface="Arial"/>
              </a:rPr>
              <a:t>past</a:t>
            </a:r>
            <a:r>
              <a:rPr lang="fr-CH" altLang="zh-CN">
                <a:cs typeface="Arial"/>
              </a:rPr>
              <a:t> </a:t>
            </a:r>
            <a:r>
              <a:rPr lang="fr-CH" altLang="zh-CN" err="1">
                <a:cs typeface="Arial"/>
              </a:rPr>
              <a:t>experience</a:t>
            </a:r>
            <a:r>
              <a:rPr lang="fr-CH" altLang="zh-CN">
                <a:cs typeface="Arial"/>
              </a:rPr>
              <a:t> </a:t>
            </a:r>
            <a:r>
              <a:rPr lang="fr-CH" altLang="zh-CN" err="1">
                <a:cs typeface="Arial"/>
              </a:rPr>
              <a:t>during</a:t>
            </a:r>
            <a:r>
              <a:rPr lang="fr-CH" altLang="zh-CN">
                <a:cs typeface="Arial"/>
              </a:rPr>
              <a:t> </a:t>
            </a:r>
            <a:r>
              <a:rPr lang="fr-CH" altLang="zh-CN" err="1">
                <a:cs typeface="Arial"/>
              </a:rPr>
              <a:t>swiss</a:t>
            </a:r>
            <a:r>
              <a:rPr lang="fr-CH" altLang="zh-CN">
                <a:cs typeface="Arial"/>
              </a:rPr>
              <a:t> </a:t>
            </a:r>
            <a:r>
              <a:rPr lang="fr-CH" altLang="zh-CN" err="1">
                <a:cs typeface="Arial"/>
              </a:rPr>
              <a:t>lockdown</a:t>
            </a:r>
            <a:endParaRPr lang="fr-CH" altLang="zh-CN">
              <a:cs typeface="Arial"/>
            </a:endParaRPr>
          </a:p>
          <a:p>
            <a:pPr algn="l"/>
            <a:endParaRPr lang="fr-CH" altLang="zh-CN" b="1"/>
          </a:p>
          <a:p>
            <a:pPr algn="l"/>
            <a:endParaRPr lang="fr-CH" altLang="zh-CN" b="1"/>
          </a:p>
          <a:p>
            <a:endParaRPr lang="fr-CH" altLang="zh-CN" b="1"/>
          </a:p>
        </p:txBody>
      </p:sp>
      <p:sp>
        <p:nvSpPr>
          <p:cNvPr id="5" name="TextBox 4">
            <a:extLst>
              <a:ext uri="{FF2B5EF4-FFF2-40B4-BE49-F238E27FC236}">
                <a16:creationId xmlns:a16="http://schemas.microsoft.com/office/drawing/2014/main" id="{858AF07E-6DC1-4AF6-852F-06CD3A34D6D8}"/>
              </a:ext>
            </a:extLst>
          </p:cNvPr>
          <p:cNvSpPr txBox="1"/>
          <p:nvPr/>
        </p:nvSpPr>
        <p:spPr>
          <a:xfrm>
            <a:off x="3792417" y="3964667"/>
            <a:ext cx="5744770" cy="3416320"/>
          </a:xfrm>
          <a:prstGeom prst="rect">
            <a:avLst/>
          </a:prstGeom>
          <a:noFill/>
        </p:spPr>
        <p:txBody>
          <a:bodyPr wrap="square" lIns="91440" tIns="45720" rIns="91440" bIns="45720" anchor="t">
            <a:spAutoFit/>
          </a:bodyPr>
          <a:lstStyle/>
          <a:p>
            <a:pPr algn="l"/>
            <a:r>
              <a:rPr lang="fr-CH" altLang="zh-CN" b="1" err="1"/>
              <a:t>Israel</a:t>
            </a:r>
            <a:endParaRPr lang="fr-CH" altLang="zh-CN" b="1"/>
          </a:p>
          <a:p>
            <a:pPr algn="l"/>
            <a:r>
              <a:rPr lang="fr-CH" altLang="zh-CN"/>
              <a:t>&gt; </a:t>
            </a:r>
            <a:r>
              <a:rPr lang="fr-CH" altLang="zh-CN" err="1"/>
              <a:t>Similar</a:t>
            </a:r>
            <a:r>
              <a:rPr lang="fr-CH" altLang="zh-CN"/>
              <a:t> country size</a:t>
            </a:r>
          </a:p>
          <a:p>
            <a:r>
              <a:rPr lang="fr-CH" altLang="zh-CN">
                <a:cs typeface="Arial"/>
              </a:rPr>
              <a:t>&gt; </a:t>
            </a:r>
            <a:r>
              <a:rPr lang="fr-CH" altLang="zh-CN" err="1">
                <a:cs typeface="Arial"/>
              </a:rPr>
              <a:t>similar</a:t>
            </a:r>
            <a:r>
              <a:rPr lang="fr-CH" altLang="zh-CN">
                <a:cs typeface="Arial"/>
              </a:rPr>
              <a:t> </a:t>
            </a:r>
            <a:r>
              <a:rPr lang="fr-CH" altLang="zh-CN" err="1">
                <a:cs typeface="Arial"/>
              </a:rPr>
              <a:t>demographics</a:t>
            </a:r>
            <a:r>
              <a:rPr lang="fr-CH" altLang="zh-CN">
                <a:cs typeface="Arial"/>
              </a:rPr>
              <a:t>, </a:t>
            </a:r>
            <a:r>
              <a:rPr lang="fr-CH" altLang="zh-CN" err="1">
                <a:cs typeface="Arial"/>
              </a:rPr>
              <a:t>while</a:t>
            </a:r>
            <a:r>
              <a:rPr lang="fr-CH" altLang="zh-CN">
                <a:cs typeface="Arial"/>
              </a:rPr>
              <a:t> </a:t>
            </a:r>
            <a:r>
              <a:rPr lang="fr-CH" altLang="zh-CN" err="1">
                <a:cs typeface="Arial"/>
              </a:rPr>
              <a:t>almost</a:t>
            </a:r>
            <a:r>
              <a:rPr lang="fr-CH" altLang="zh-CN">
                <a:cs typeface="Arial"/>
              </a:rPr>
              <a:t> </a:t>
            </a:r>
            <a:r>
              <a:rPr lang="fr-CH" altLang="zh-CN" err="1">
                <a:cs typeface="Arial"/>
              </a:rPr>
              <a:t>everything</a:t>
            </a:r>
            <a:r>
              <a:rPr lang="fr-CH" altLang="zh-CN">
                <a:cs typeface="Arial"/>
              </a:rPr>
              <a:t> </a:t>
            </a:r>
            <a:r>
              <a:rPr lang="fr-CH" altLang="zh-CN" err="1">
                <a:cs typeface="Arial"/>
              </a:rPr>
              <a:t>else</a:t>
            </a:r>
            <a:endParaRPr lang="fr-CH" altLang="zh-CN">
              <a:cs typeface="Arial"/>
            </a:endParaRPr>
          </a:p>
          <a:p>
            <a:r>
              <a:rPr lang="fr-CH" altLang="zh-CN">
                <a:cs typeface="Arial"/>
              </a:rPr>
              <a:t>   </a:t>
            </a:r>
            <a:r>
              <a:rPr lang="fr-CH" altLang="zh-CN" err="1">
                <a:cs typeface="Arial"/>
              </a:rPr>
              <a:t>is</a:t>
            </a:r>
            <a:r>
              <a:rPr lang="fr-CH" altLang="zh-CN">
                <a:cs typeface="Arial"/>
              </a:rPr>
              <a:t> </a:t>
            </a:r>
            <a:r>
              <a:rPr lang="fr-CH" altLang="zh-CN" err="1">
                <a:cs typeface="Arial"/>
              </a:rPr>
              <a:t>completely</a:t>
            </a:r>
            <a:r>
              <a:rPr lang="fr-CH" altLang="zh-CN">
                <a:cs typeface="Arial"/>
              </a:rPr>
              <a:t> </a:t>
            </a:r>
            <a:r>
              <a:rPr lang="fr-CH" altLang="zh-CN" err="1">
                <a:cs typeface="Arial"/>
              </a:rPr>
              <a:t>different</a:t>
            </a:r>
            <a:r>
              <a:rPr lang="fr-CH" altLang="zh-CN">
                <a:cs typeface="Arial"/>
              </a:rPr>
              <a:t> (</a:t>
            </a:r>
            <a:r>
              <a:rPr lang="fr-CH" altLang="zh-CN" err="1">
                <a:cs typeface="Arial"/>
              </a:rPr>
              <a:t>climate</a:t>
            </a:r>
            <a:r>
              <a:rPr lang="fr-CH" altLang="zh-CN">
                <a:cs typeface="Arial"/>
              </a:rPr>
              <a:t>, society, </a:t>
            </a:r>
            <a:r>
              <a:rPr lang="fr-CH" altLang="zh-CN" err="1">
                <a:cs typeface="Arial"/>
              </a:rPr>
              <a:t>politics</a:t>
            </a:r>
            <a:r>
              <a:rPr lang="fr-CH" altLang="zh-CN">
                <a:cs typeface="Arial"/>
              </a:rPr>
              <a:t>)</a:t>
            </a:r>
          </a:p>
          <a:p>
            <a:r>
              <a:rPr lang="fr-CH" altLang="zh-CN">
                <a:cs typeface="Arial"/>
              </a:rPr>
              <a:t>&gt; </a:t>
            </a:r>
            <a:r>
              <a:rPr lang="fr-CH" altLang="zh-CN" err="1">
                <a:cs typeface="Arial"/>
              </a:rPr>
              <a:t>Different</a:t>
            </a:r>
            <a:r>
              <a:rPr lang="fr-CH" altLang="zh-CN">
                <a:cs typeface="Arial"/>
              </a:rPr>
              <a:t> </a:t>
            </a:r>
            <a:r>
              <a:rPr lang="fr-CH" altLang="zh-CN" err="1">
                <a:cs typeface="Arial"/>
              </a:rPr>
              <a:t>pandemic</a:t>
            </a:r>
            <a:r>
              <a:rPr lang="fr-CH" altLang="zh-CN">
                <a:cs typeface="Arial"/>
              </a:rPr>
              <a:t> </a:t>
            </a:r>
            <a:r>
              <a:rPr lang="fr-CH" altLang="zh-CN" err="1">
                <a:cs typeface="Arial"/>
              </a:rPr>
              <a:t>measures</a:t>
            </a:r>
            <a:r>
              <a:rPr lang="fr-CH" altLang="zh-CN">
                <a:cs typeface="Arial"/>
              </a:rPr>
              <a:t>  </a:t>
            </a:r>
            <a:r>
              <a:rPr lang="fr-CH" altLang="zh-CN">
                <a:cs typeface="Arial"/>
                <a:sym typeface="Wingdings" panose="05000000000000000000" pitchFamily="2" charset="2"/>
              </a:rPr>
              <a:t> comparaison</a:t>
            </a:r>
            <a:r>
              <a:rPr lang="fr-CH" altLang="zh-CN">
                <a:cs typeface="Arial"/>
              </a:rPr>
              <a:t> </a:t>
            </a:r>
          </a:p>
          <a:p>
            <a:r>
              <a:rPr lang="fr-CH" altLang="zh-CN">
                <a:cs typeface="Arial"/>
              </a:rPr>
              <a:t>&gt; Test </a:t>
            </a:r>
            <a:r>
              <a:rPr lang="fr-CH" altLang="zh-CN" err="1">
                <a:cs typeface="Arial"/>
              </a:rPr>
              <a:t>whether</a:t>
            </a:r>
            <a:r>
              <a:rPr lang="fr-CH" altLang="zh-CN">
                <a:cs typeface="Arial"/>
              </a:rPr>
              <a:t> </a:t>
            </a:r>
            <a:r>
              <a:rPr lang="fr-CH" altLang="zh-CN" err="1">
                <a:cs typeface="Arial"/>
              </a:rPr>
              <a:t>our</a:t>
            </a:r>
            <a:r>
              <a:rPr lang="fr-CH" altLang="zh-CN">
                <a:cs typeface="Arial"/>
              </a:rPr>
              <a:t> </a:t>
            </a:r>
            <a:r>
              <a:rPr lang="fr-CH" altLang="zh-CN" err="1">
                <a:cs typeface="Arial"/>
              </a:rPr>
              <a:t>methods</a:t>
            </a:r>
            <a:r>
              <a:rPr lang="fr-CH" altLang="zh-CN">
                <a:cs typeface="Arial"/>
              </a:rPr>
              <a:t> </a:t>
            </a:r>
            <a:r>
              <a:rPr lang="fr-CH" altLang="zh-CN" err="1">
                <a:cs typeface="Arial"/>
              </a:rPr>
              <a:t>generalize</a:t>
            </a:r>
            <a:r>
              <a:rPr lang="fr-CH" altLang="zh-CN">
                <a:cs typeface="Arial"/>
              </a:rPr>
              <a:t> onto </a:t>
            </a:r>
          </a:p>
          <a:p>
            <a:r>
              <a:rPr lang="fr-CH" altLang="zh-CN">
                <a:cs typeface="Arial"/>
              </a:rPr>
              <a:t>   </a:t>
            </a:r>
            <a:r>
              <a:rPr lang="fr-CH" altLang="zh-CN" err="1">
                <a:cs typeface="Arial"/>
              </a:rPr>
              <a:t>different</a:t>
            </a:r>
            <a:r>
              <a:rPr lang="fr-CH" altLang="zh-CN">
                <a:cs typeface="Arial"/>
              </a:rPr>
              <a:t> countries with </a:t>
            </a:r>
            <a:r>
              <a:rPr lang="fr-CH" altLang="zh-CN" err="1">
                <a:cs typeface="Arial"/>
              </a:rPr>
              <a:t>different</a:t>
            </a:r>
            <a:r>
              <a:rPr lang="fr-CH" altLang="zh-CN">
                <a:cs typeface="Arial"/>
              </a:rPr>
              <a:t> </a:t>
            </a:r>
            <a:r>
              <a:rPr lang="fr-CH" altLang="zh-CN" err="1">
                <a:cs typeface="Arial"/>
              </a:rPr>
              <a:t>characteristics</a:t>
            </a:r>
            <a:endParaRPr lang="fr-CH" altLang="zh-CN">
              <a:cs typeface="Arial"/>
            </a:endParaRPr>
          </a:p>
          <a:p>
            <a:endParaRPr lang="fr-CH" altLang="zh-CN">
              <a:solidFill>
                <a:srgbClr val="000000"/>
              </a:solidFill>
              <a:cs typeface="Arial"/>
            </a:endParaRPr>
          </a:p>
          <a:p>
            <a:r>
              <a:rPr lang="fr-CH" altLang="zh-CN">
                <a:solidFill>
                  <a:srgbClr val="FF00FF"/>
                </a:solidFill>
                <a:cs typeface="Arial"/>
              </a:rPr>
              <a:t>??? &gt;</a:t>
            </a:r>
            <a:r>
              <a:rPr lang="fr-CH" altLang="zh-CN">
                <a:highlight>
                  <a:srgbClr val="FF00FF"/>
                </a:highlight>
                <a:cs typeface="Arial"/>
              </a:rPr>
              <a:t> If </a:t>
            </a:r>
            <a:r>
              <a:rPr lang="fr-CH" altLang="zh-CN" err="1">
                <a:highlight>
                  <a:srgbClr val="FF00FF"/>
                </a:highlight>
                <a:cs typeface="Arial"/>
              </a:rPr>
              <a:t>same</a:t>
            </a:r>
            <a:r>
              <a:rPr lang="fr-CH" altLang="zh-CN">
                <a:highlight>
                  <a:srgbClr val="FF00FF"/>
                </a:highlight>
                <a:cs typeface="Arial"/>
              </a:rPr>
              <a:t> model, </a:t>
            </a:r>
            <a:r>
              <a:rPr lang="fr-CH" altLang="zh-CN" err="1">
                <a:highlight>
                  <a:srgbClr val="FF00FF"/>
                </a:highlight>
                <a:cs typeface="Arial"/>
              </a:rPr>
              <a:t>uncorrelated</a:t>
            </a:r>
            <a:r>
              <a:rPr lang="fr-CH" altLang="zh-CN">
                <a:highlight>
                  <a:srgbClr val="FF00FF"/>
                </a:highlight>
                <a:cs typeface="Arial"/>
              </a:rPr>
              <a:t> data (</a:t>
            </a:r>
            <a:r>
              <a:rPr lang="fr-CH" altLang="zh-CN" err="1">
                <a:highlight>
                  <a:srgbClr val="FF00FF"/>
                </a:highlight>
                <a:cs typeface="Arial"/>
              </a:rPr>
              <a:t>from</a:t>
            </a:r>
            <a:r>
              <a:rPr lang="fr-CH" altLang="zh-CN">
                <a:highlight>
                  <a:srgbClr val="FF00FF"/>
                </a:highlight>
                <a:cs typeface="Arial"/>
              </a:rPr>
              <a:t> </a:t>
            </a:r>
            <a:r>
              <a:rPr lang="fr-CH" altLang="zh-CN" err="1">
                <a:highlight>
                  <a:srgbClr val="FF00FF"/>
                </a:highlight>
                <a:cs typeface="Arial"/>
              </a:rPr>
              <a:t>different</a:t>
            </a:r>
            <a:r>
              <a:rPr lang="fr-CH" altLang="zh-CN">
                <a:highlight>
                  <a:srgbClr val="FF00FF"/>
                </a:highlight>
                <a:cs typeface="Arial"/>
              </a:rPr>
              <a:t> continents) are proof of a </a:t>
            </a:r>
            <a:r>
              <a:rPr lang="fr-CH" altLang="zh-CN" err="1">
                <a:highlight>
                  <a:srgbClr val="FF00FF"/>
                </a:highlight>
                <a:cs typeface="Arial"/>
              </a:rPr>
              <a:t>successful</a:t>
            </a:r>
            <a:r>
              <a:rPr lang="fr-CH" altLang="zh-CN">
                <a:highlight>
                  <a:srgbClr val="FF00FF"/>
                </a:highlight>
                <a:cs typeface="Arial"/>
              </a:rPr>
              <a:t> model </a:t>
            </a:r>
            <a:r>
              <a:rPr lang="fr-CH" altLang="zh-CN">
                <a:solidFill>
                  <a:srgbClr val="FF00FF"/>
                </a:solidFill>
                <a:cs typeface="Arial"/>
              </a:rPr>
              <a:t>???</a:t>
            </a:r>
          </a:p>
          <a:p>
            <a:endParaRPr lang="fr-CH" altLang="zh-CN">
              <a:cs typeface="Arial"/>
            </a:endParaRPr>
          </a:p>
          <a:p>
            <a:endParaRPr lang="fr-CH" altLang="zh-CN">
              <a:cs typeface="Arial"/>
            </a:endParaRPr>
          </a:p>
        </p:txBody>
      </p:sp>
      <p:pic>
        <p:nvPicPr>
          <p:cNvPr id="2050" name="Picture 2" descr="723 Black Map Of Switzerland Illustrations &amp; Clip Art - iStock">
            <a:extLst>
              <a:ext uri="{FF2B5EF4-FFF2-40B4-BE49-F238E27FC236}">
                <a16:creationId xmlns:a16="http://schemas.microsoft.com/office/drawing/2014/main" id="{BD1E63DE-7606-4B0D-AA1B-5D4B42F62A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0713" y="1787971"/>
            <a:ext cx="1913162" cy="14348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578D51-69C4-48E5-8026-B7C3A5FA9446}"/>
              </a:ext>
            </a:extLst>
          </p:cNvPr>
          <p:cNvSpPr txBox="1"/>
          <p:nvPr/>
        </p:nvSpPr>
        <p:spPr>
          <a:xfrm rot="16200000">
            <a:off x="-941271" y="2641230"/>
            <a:ext cx="2339096" cy="307777"/>
          </a:xfrm>
          <a:prstGeom prst="rect">
            <a:avLst/>
          </a:prstGeom>
          <a:noFill/>
        </p:spPr>
        <p:txBody>
          <a:bodyPr wrap="square">
            <a:spAutoFit/>
          </a:bodyPr>
          <a:lstStyle/>
          <a:p>
            <a:r>
              <a:rPr lang="fr-CH" sz="700">
                <a:solidFill>
                  <a:schemeClr val="bg2">
                    <a:lumMod val="75000"/>
                  </a:schemeClr>
                </a:solidFill>
              </a:rPr>
              <a:t>https://www.istockphoto.com/de/search/2/image?mediatype=illustration&amp;phrase=black+map+of+switzerland</a:t>
            </a:r>
          </a:p>
        </p:txBody>
      </p:sp>
      <p:pic>
        <p:nvPicPr>
          <p:cNvPr id="2052" name="Picture 4" descr="Black Map Israel Stock Vector (Royalty Free) 285080450">
            <a:extLst>
              <a:ext uri="{FF2B5EF4-FFF2-40B4-BE49-F238E27FC236}">
                <a16:creationId xmlns:a16="http://schemas.microsoft.com/office/drawing/2014/main" id="{1253DAB7-532B-42E5-9B5A-419337481A60}"/>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rcRect b="9386"/>
          <a:stretch/>
        </p:blipFill>
        <p:spPr bwMode="auto">
          <a:xfrm>
            <a:off x="1722488" y="3854235"/>
            <a:ext cx="963455" cy="2502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A1C3F66-5503-444F-A231-83A1E69CAD12}"/>
              </a:ext>
            </a:extLst>
          </p:cNvPr>
          <p:cNvSpPr txBox="1"/>
          <p:nvPr/>
        </p:nvSpPr>
        <p:spPr>
          <a:xfrm rot="16200000">
            <a:off x="-810949" y="4940946"/>
            <a:ext cx="2109228" cy="307777"/>
          </a:xfrm>
          <a:prstGeom prst="rect">
            <a:avLst/>
          </a:prstGeom>
          <a:noFill/>
        </p:spPr>
        <p:txBody>
          <a:bodyPr wrap="square">
            <a:spAutoFit/>
          </a:bodyPr>
          <a:lstStyle/>
          <a:p>
            <a:r>
              <a:rPr lang="fr-CH" sz="700">
                <a:solidFill>
                  <a:schemeClr val="bg2">
                    <a:lumMod val="75000"/>
                  </a:schemeClr>
                </a:solidFill>
              </a:rPr>
              <a:t>https://www.shutterstock.com/fr/image-vector/black-map-israel-285080450</a:t>
            </a:r>
            <a:endParaRPr lang="fr-CH" sz="1600"/>
          </a:p>
        </p:txBody>
      </p:sp>
    </p:spTree>
    <p:extLst>
      <p:ext uri="{BB962C8B-B14F-4D97-AF65-F5344CB8AC3E}">
        <p14:creationId xmlns:p14="http://schemas.microsoft.com/office/powerpoint/2010/main" val="121554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3272-4C55-42D1-AED7-A8FE78EC1E9A}"/>
              </a:ext>
            </a:extLst>
          </p:cNvPr>
          <p:cNvSpPr>
            <a:spLocks noGrp="1"/>
          </p:cNvSpPr>
          <p:nvPr>
            <p:ph type="title"/>
          </p:nvPr>
        </p:nvSpPr>
        <p:spPr>
          <a:xfrm>
            <a:off x="0" y="0"/>
            <a:ext cx="10969200" cy="705600"/>
          </a:xfrm>
        </p:spPr>
        <p:txBody>
          <a:bodyPr/>
          <a:lstStyle/>
          <a:p>
            <a:r>
              <a:rPr lang="fr-CH" dirty="0"/>
              <a:t>Annex - </a:t>
            </a:r>
            <a:r>
              <a:rPr lang="fr-CH" dirty="0" err="1"/>
              <a:t>Literature</a:t>
            </a:r>
            <a:r>
              <a:rPr lang="fr-CH" dirty="0"/>
              <a:t> </a:t>
            </a:r>
            <a:r>
              <a:rPr lang="fr-CH" dirty="0" err="1"/>
              <a:t>review</a:t>
            </a:r>
            <a:r>
              <a:rPr lang="fr-CH" dirty="0"/>
              <a:t>  </a:t>
            </a:r>
          </a:p>
        </p:txBody>
      </p:sp>
      <p:graphicFrame>
        <p:nvGraphicFramePr>
          <p:cNvPr id="5" name="Table 4">
            <a:extLst>
              <a:ext uri="{FF2B5EF4-FFF2-40B4-BE49-F238E27FC236}">
                <a16:creationId xmlns:a16="http://schemas.microsoft.com/office/drawing/2014/main" id="{B75B2E87-27BA-4FDC-8E7E-A5E1C4521FFB}"/>
              </a:ext>
            </a:extLst>
          </p:cNvPr>
          <p:cNvGraphicFramePr>
            <a:graphicFrameLocks noGrp="1"/>
          </p:cNvGraphicFramePr>
          <p:nvPr>
            <p:extLst>
              <p:ext uri="{D42A27DB-BD31-4B8C-83A1-F6EECF244321}">
                <p14:modId xmlns:p14="http://schemas.microsoft.com/office/powerpoint/2010/main" val="3117172733"/>
              </p:ext>
            </p:extLst>
          </p:nvPr>
        </p:nvGraphicFramePr>
        <p:xfrm>
          <a:off x="469765" y="705600"/>
          <a:ext cx="11252469" cy="6004074"/>
        </p:xfrm>
        <a:graphic>
          <a:graphicData uri="http://schemas.openxmlformats.org/drawingml/2006/table">
            <a:tbl>
              <a:tblPr/>
              <a:tblGrid>
                <a:gridCol w="3011190">
                  <a:extLst>
                    <a:ext uri="{9D8B030D-6E8A-4147-A177-3AD203B41FA5}">
                      <a16:colId xmlns:a16="http://schemas.microsoft.com/office/drawing/2014/main" val="3249636314"/>
                    </a:ext>
                  </a:extLst>
                </a:gridCol>
                <a:gridCol w="1122218">
                  <a:extLst>
                    <a:ext uri="{9D8B030D-6E8A-4147-A177-3AD203B41FA5}">
                      <a16:colId xmlns:a16="http://schemas.microsoft.com/office/drawing/2014/main" val="1814037929"/>
                    </a:ext>
                  </a:extLst>
                </a:gridCol>
                <a:gridCol w="2909454">
                  <a:extLst>
                    <a:ext uri="{9D8B030D-6E8A-4147-A177-3AD203B41FA5}">
                      <a16:colId xmlns:a16="http://schemas.microsoft.com/office/drawing/2014/main" val="3318296258"/>
                    </a:ext>
                  </a:extLst>
                </a:gridCol>
                <a:gridCol w="3964503">
                  <a:extLst>
                    <a:ext uri="{9D8B030D-6E8A-4147-A177-3AD203B41FA5}">
                      <a16:colId xmlns:a16="http://schemas.microsoft.com/office/drawing/2014/main" val="1602387933"/>
                    </a:ext>
                  </a:extLst>
                </a:gridCol>
                <a:gridCol w="245104">
                  <a:extLst>
                    <a:ext uri="{9D8B030D-6E8A-4147-A177-3AD203B41FA5}">
                      <a16:colId xmlns:a16="http://schemas.microsoft.com/office/drawing/2014/main" val="979736263"/>
                    </a:ext>
                  </a:extLst>
                </a:gridCol>
              </a:tblGrid>
              <a:tr h="375662">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Paper</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Data</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Model</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Evaluation</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566144"/>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P. Wang &amp; cie, Prediction of epidemic trends in COVID-19 with logistic model machine learning technics, Chaos, Solitons and Fractals, Elsevier, 2021.</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Logistic model fits the cap of epidemic trend and feeds the cap value into &gt;</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FbProphet model based on time series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257570"/>
                  </a:ext>
                </a:extLst>
              </a:tr>
              <a:tr h="545133">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M. Zivkovic &amp; Cie, COVID-19 cases prediction by using hybrid machine learning and beetle antennae search approach, Sustainable Cities and Society, Elsevier, 2021.</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current time-series predictions based on</a:t>
                      </a:r>
                      <a:endParaRPr lang="fr-CH" sz="1200">
                        <a:effectLst/>
                      </a:endParaRPr>
                    </a:p>
                    <a:p>
                      <a:pPr rtl="0" fontAlgn="t">
                        <a:spcBef>
                          <a:spcPts val="0"/>
                        </a:spcBef>
                        <a:spcAft>
                          <a:spcPts val="0"/>
                        </a:spcAft>
                      </a:pPr>
                      <a:r>
                        <a:rPr lang="fr-CH" sz="700" b="0" i="0" u="none" strike="noStrike">
                          <a:solidFill>
                            <a:srgbClr val="000000"/>
                          </a:solidFill>
                          <a:effectLst/>
                          <a:latin typeface="Arial" panose="020B0604020202020204" pitchFamily="34" charset="0"/>
                        </a:rPr>
                        <a:t>&gt;&gt; machine learning, adaptive neuro-fuzzy inference system</a:t>
                      </a:r>
                      <a:endParaRPr lang="fr-CH" sz="1200">
                        <a:effectLst/>
                      </a:endParaRPr>
                    </a:p>
                    <a:p>
                      <a:pPr rtl="0" fontAlgn="t">
                        <a:spcBef>
                          <a:spcPts val="0"/>
                        </a:spcBef>
                        <a:spcAft>
                          <a:spcPts val="0"/>
                        </a:spcAft>
                      </a:pPr>
                      <a:r>
                        <a:rPr lang="fr-CH" sz="700" b="0" i="0" u="none" strike="noStrike">
                          <a:solidFill>
                            <a:srgbClr val="000000"/>
                          </a:solidFill>
                          <a:effectLst/>
                          <a:latin typeface="Arial" panose="020B0604020202020204" pitchFamily="34" charset="0"/>
                        </a:rPr>
                        <a:t>&gt;&gt;  &amp; nature-inspired algorithms, enhanced beetle antennae search swarm intelligence metaheuristics</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tested and validated against a wider set of benchmark functions and proved that it substantially outperforms original implememntation</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evalutated using the WHO official data</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compared against several existing state-of-the-art approaches tested on same datasets</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test robustness by validate against two different datasets of weekly  influenza</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proofs of quality with simulation results and comparative analysis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3153868"/>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J. C. Clement &amp; Cie, A survey on mathematical, machine learning and deep learning models for COVID-19 transmission and diagnosis, IEEE Reviews in biomedical engeneering, EMB, 2022.</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mathematical models: compartement models, statistical models</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data driven models - ML, DL, natural language processing, SEIR, SIR, sentimental analysis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402604"/>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W.-X. Tang &amp; Cie, Causal Analysis of impact factors of COVID-19 in China, Elsevier 2022.</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Parameters: mobility, group awareness, temperature/weather</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DAG (directed acyclic graph)</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regression of toral causal effect among explanatory variables, negative binomial regression</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comprehensive causal analysis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0498792"/>
                  </a:ext>
                </a:extLst>
              </a:tr>
              <a:tr h="545133">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F. Rustam &amp; Cie, COVID-19 future forecasting using supervised machine learning models, IEEE Access, 2020.</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Future forecasting mechanisms</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&gt;&gt; LR (Linear regression)</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&gt;&gt; LASSO ( Least absolute shrinkage and selection operator)</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&gt;&gt; SVM (support vector machine)</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&gt;&gt; ES (exponential smoothing)</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adjusted R^2 score</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supervised ML</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572253"/>
                  </a:ext>
                </a:extLst>
              </a:tr>
              <a:tr h="604448">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S. Khalilpourazari, &amp; Cie, Designing a hybrid reinforcement learning based algorithm with application in prediction on the COVID-1 pandemic in Quebec, Annals of operations research, Springer, 2020.</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&gt; Novel hybrid reinforcement learning-based algorithm capable of solving complex optimization problems</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combined with the most recent mathematical model for Covid-19 pandemic prediction</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Reinforcement learning</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SIDARTHE</a:t>
                      </a:r>
                      <a:endParaRPr lang="en-US" sz="1200">
                        <a:effectLst/>
                      </a:endParaRPr>
                    </a:p>
                    <a:p>
                      <a:pPr rtl="0" fontAlgn="t">
                        <a:spcBef>
                          <a:spcPts val="0"/>
                        </a:spcBef>
                        <a:spcAft>
                          <a:spcPts val="0"/>
                        </a:spcAft>
                      </a:pPr>
                      <a:r>
                        <a:rPr lang="en-US" sz="700" b="0" i="0" u="none" strike="noStrike">
                          <a:solidFill>
                            <a:srgbClr val="000000"/>
                          </a:solidFill>
                          <a:effectLst/>
                          <a:latin typeface="Arial" panose="020B0604020202020204" pitchFamily="34" charset="0"/>
                        </a:rPr>
                        <a:t>&gt; Machine Learning</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9695023"/>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Z. Yang &amp; Cie, Modified SEIR and AI prediction of COVID-19 in China under public health interventions, Journal of thoracic disease.</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population migration data &amp; epidemiological data</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SEIR (Susceptible-Exposed-Infectious-Removed)</a:t>
                      </a:r>
                      <a:endParaRPr lang="fr-CH" sz="1200">
                        <a:effectLst/>
                      </a:endParaRPr>
                    </a:p>
                    <a:p>
                      <a:pPr rtl="0" fontAlgn="t">
                        <a:spcBef>
                          <a:spcPts val="0"/>
                        </a:spcBef>
                        <a:spcAft>
                          <a:spcPts val="0"/>
                        </a:spcAft>
                      </a:pPr>
                      <a:r>
                        <a:rPr lang="fr-CH" sz="700" b="0" i="0" u="none" strike="noStrike">
                          <a:solidFill>
                            <a:srgbClr val="000000"/>
                          </a:solidFill>
                          <a:effectLst/>
                          <a:latin typeface="Arial" panose="020B0604020202020204" pitchFamily="34" charset="0"/>
                        </a:rPr>
                        <a:t>&gt; AI  </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3280721"/>
                  </a:ext>
                </a:extLst>
              </a:tr>
              <a:tr h="434977">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Z.-K. Zhang, Dynamics of information diffusion and its applications on complex networks, Physics reports, Elsevier, 2016.</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comparision of methods</a:t>
                      </a:r>
                      <a:endParaRPr lang="fr-CH" sz="1200">
                        <a:effectLst/>
                      </a:endParaRPr>
                    </a:p>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007307"/>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Singh R, &amp; Cie, Prediction of the COVID-19 Pandemic for the Top 15 Affected Countries: Advanced Autoregressive Integrated Moving Average (ARIMA) Model, JMIR Public Health Surveill 2020</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ARIMA</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5534023"/>
                  </a:ext>
                </a:extLst>
              </a:tr>
              <a:tr h="375662">
                <a:tc>
                  <a:txBody>
                    <a:bodyPr/>
                    <a:lstStyle/>
                    <a:p>
                      <a:pPr rtl="0" fontAlgn="t">
                        <a:spcBef>
                          <a:spcPts val="0"/>
                        </a:spcBef>
                        <a:spcAft>
                          <a:spcPts val="0"/>
                        </a:spcAft>
                      </a:pPr>
                      <a:r>
                        <a:rPr lang="en-US" sz="700" b="0" i="0" u="none" strike="noStrike">
                          <a:solidFill>
                            <a:srgbClr val="000000"/>
                          </a:solidFill>
                          <a:effectLst/>
                          <a:latin typeface="Arial" panose="020B0604020202020204" pitchFamily="34" charset="0"/>
                        </a:rPr>
                        <a:t>Saleh I. Alzahrani, &amp; Cie, Forecasting the spread of the COVID-19 pandemic in Saudi Arabia using ARIMA prediction model under current public health interventions.</a:t>
                      </a:r>
                      <a:endParaRPr lang="en-US"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CH" sz="700" b="0" i="0" u="none" strike="noStrike">
                          <a:solidFill>
                            <a:srgbClr val="000000"/>
                          </a:solidFill>
                          <a:effectLst/>
                          <a:latin typeface="Arial" panose="020B0604020202020204" pitchFamily="34" charset="0"/>
                        </a:rPr>
                        <a:t>&gt; ARIMA</a:t>
                      </a: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fr-CH" sz="1200">
                          <a:effectLst/>
                        </a:rPr>
                      </a:br>
                      <a:endParaRPr lang="fr-CH" sz="1200">
                        <a:effectLst/>
                      </a:endParaRPr>
                    </a:p>
                  </a:txBody>
                  <a:tcPr marL="35307" marR="35307" marT="35307" marB="353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555415"/>
                  </a:ext>
                </a:extLst>
              </a:tr>
            </a:tbl>
          </a:graphicData>
        </a:graphic>
      </p:graphicFrame>
    </p:spTree>
    <p:extLst>
      <p:ext uri="{BB962C8B-B14F-4D97-AF65-F5344CB8AC3E}">
        <p14:creationId xmlns:p14="http://schemas.microsoft.com/office/powerpoint/2010/main" val="276972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descr="Ein Bild, das draußen, Natur, Schnee, Wasser enthält.&#10;&#10;Automatisch generierte Beschreibu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9" r="269"/>
          <a:stretch>
            <a:fillRect/>
          </a:stretch>
        </p:blipFill>
        <p:spPr/>
      </p:pic>
      <p:sp>
        <p:nvSpPr>
          <p:cNvPr id="3" name="Titel 2"/>
          <p:cNvSpPr>
            <a:spLocks noGrp="1"/>
          </p:cNvSpPr>
          <p:nvPr>
            <p:ph type="ctrTitle"/>
          </p:nvPr>
        </p:nvSpPr>
        <p:spPr>
          <a:xfrm>
            <a:off x="6096000" y="3146184"/>
            <a:ext cx="5920740" cy="1768716"/>
          </a:xfrm>
          <a:solidFill>
            <a:srgbClr val="7030A0"/>
          </a:solidFill>
        </p:spPr>
        <p:txBody>
          <a:bodyPr/>
          <a:lstStyle/>
          <a:p>
            <a:r>
              <a:rPr kumimoji="1" lang="en-US" sz="3600" b="1" dirty="0">
                <a:sym typeface="+mn-ea"/>
              </a:rPr>
              <a:t>SEIR Model Construction</a:t>
            </a:r>
            <a:endParaRPr kumimoji="1" lang="en-US" sz="3600" b="1" dirty="0"/>
          </a:p>
        </p:txBody>
      </p:sp>
      <p:sp>
        <p:nvSpPr>
          <p:cNvPr id="2" name="Bildplatzhalter 1"/>
          <p:cNvSpPr>
            <a:spLocks noGrp="1"/>
          </p:cNvSpPr>
          <p:nvPr>
            <p:ph type="pic" sz="quarter" idx="12"/>
          </p:nvPr>
        </p:nvSpPr>
        <p:spPr/>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ISLIDE.DIAGRAM" val="#621826;"/>
  <p:tag name="ISLIDE.ICON" val="#370050;#398834;#403597;"/>
</p:tagLst>
</file>

<file path=ppt/tags/tag126.xml><?xml version="1.0" encoding="utf-8"?>
<p:tagLst xmlns:a="http://schemas.openxmlformats.org/drawingml/2006/main" xmlns:r="http://schemas.openxmlformats.org/officeDocument/2006/relationships" xmlns:p="http://schemas.openxmlformats.org/presentationml/2006/main">
  <p:tag name="ISLIDE.DIAGRAM" val="#569003;"/>
  <p:tag name="ISLIDE.ICON" val="#370050;"/>
</p:tagLst>
</file>

<file path=ppt/tags/tag127.xml><?xml version="1.0" encoding="utf-8"?>
<p:tagLst xmlns:a="http://schemas.openxmlformats.org/drawingml/2006/main" xmlns:r="http://schemas.openxmlformats.org/officeDocument/2006/relationships" xmlns:p="http://schemas.openxmlformats.org/presentationml/2006/main">
  <p:tag name="ISLIDE.DIAGRAM" val="#569003;"/>
  <p:tag name="ISLIDE.ICON" val="#370050;"/>
</p:tagLst>
</file>

<file path=ppt/tags/tag128.xml><?xml version="1.0" encoding="utf-8"?>
<p:tagLst xmlns:a="http://schemas.openxmlformats.org/drawingml/2006/main" xmlns:r="http://schemas.openxmlformats.org/officeDocument/2006/relationships" xmlns:p="http://schemas.openxmlformats.org/presentationml/2006/main">
  <p:tag name="ISLIDE.DIAGRAM" val="#569003;"/>
  <p:tag name="ISLIDE.ICON" val="#370050;"/>
</p:tagLst>
</file>

<file path=ppt/tags/tag129.xml><?xml version="1.0" encoding="utf-8"?>
<p:tagLst xmlns:a="http://schemas.openxmlformats.org/drawingml/2006/main" xmlns:r="http://schemas.openxmlformats.org/officeDocument/2006/relationships" xmlns:p="http://schemas.openxmlformats.org/presentationml/2006/main">
  <p:tag name="ISLIDE.DIAGRAM" val="#621826;"/>
  <p:tag name="ISLIDE.ICON" val="#370050;#398834;#403597;"/>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ABLE_BEAUTIFY" val="smartTable{0f45dfbb-cc8a-445a-95b1-46edfb9462d1}"/>
  <p:tag name="TABLE_ENDDRAG_ORIGIN_RECT" val="589*250"/>
  <p:tag name="TABLE_ENDDRAG_RECT" val="256*139*589*250"/>
</p:tagLst>
</file>

<file path=ppt/tags/tag1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813,&quot;width&quot;:13834}"/>
</p:tagLst>
</file>

<file path=ppt/tags/tag13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77,&quot;width&quot;:10454}"/>
</p:tagLst>
</file>

<file path=ppt/tags/tag133.xml><?xml version="1.0" encoding="utf-8"?>
<p:tagLst xmlns:a="http://schemas.openxmlformats.org/drawingml/2006/main" xmlns:r="http://schemas.openxmlformats.org/officeDocument/2006/relationships" xmlns:p="http://schemas.openxmlformats.org/presentationml/2006/main">
  <p:tag name="KSO_WM_UNIT_TABLE_BEAUTIFY" val="smartTable{0f45dfbb-cc8a-445a-95b1-46edfb9462d1}"/>
  <p:tag name="TABLE_ENDDRAG_ORIGIN_RECT" val="589*250"/>
  <p:tag name="TABLE_ENDDRAG_RECT" val="256*139*589*25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10526</Words>
  <Application>Microsoft Office PowerPoint</Application>
  <PresentationFormat>Widescreen</PresentationFormat>
  <Paragraphs>820</Paragraphs>
  <Slides>55</Slides>
  <Notes>38</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55</vt:i4>
      </vt:variant>
    </vt:vector>
  </HeadingPairs>
  <TitlesOfParts>
    <vt:vector size="67" baseType="lpstr">
      <vt:lpstr>-apple-system</vt:lpstr>
      <vt:lpstr>Microsoft YaHei</vt:lpstr>
      <vt:lpstr>Microsoft YaHei</vt:lpstr>
      <vt:lpstr>Times New Roman Regular</vt:lpstr>
      <vt:lpstr>Arial</vt:lpstr>
      <vt:lpstr>Calibri</vt:lpstr>
      <vt:lpstr>Cambria Math</vt:lpstr>
      <vt:lpstr>Segoe UI</vt:lpstr>
      <vt:lpstr>Times New Roman</vt:lpstr>
      <vt:lpstr>Wingdings</vt:lpstr>
      <vt:lpstr>Office 主题​​</vt:lpstr>
      <vt:lpstr>1_Office 主题​​</vt:lpstr>
      <vt:lpstr>Covid impact     on society</vt:lpstr>
      <vt:lpstr>PowerPoint Presentation</vt:lpstr>
      <vt:lpstr>Introduction</vt:lpstr>
      <vt:lpstr>PowerPoint Presentation</vt:lpstr>
      <vt:lpstr>PowerPoint Presentation</vt:lpstr>
      <vt:lpstr>PowerPoint Presentation</vt:lpstr>
      <vt:lpstr>Why we choose this data:</vt:lpstr>
      <vt:lpstr>Annex - Literature review  </vt:lpstr>
      <vt:lpstr>SEIR Model 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description</vt:lpstr>
      <vt:lpstr>Data description</vt:lpstr>
      <vt:lpstr>Data description</vt:lpstr>
      <vt:lpstr>Data description</vt:lpstr>
      <vt:lpstr>Parameters estimation</vt:lpstr>
      <vt:lpstr>Parameters estimation</vt:lpstr>
      <vt:lpstr>Models performance measures -daily confirmed cases</vt:lpstr>
      <vt:lpstr>Models performance measures -cumulative confirmed cases</vt:lpstr>
      <vt:lpstr>PowerPoint Presentation</vt:lpstr>
      <vt:lpstr>Social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 - quantitative</vt:lpstr>
      <vt:lpstr>Conclusion – social analysis </vt:lpstr>
      <vt:lpstr>Transform data results into knowledge</vt:lpstr>
      <vt:lpstr>Being careful with data and conclusions</vt:lpstr>
      <vt:lpstr>ANNEX - Israel</vt:lpstr>
      <vt:lpstr>Future Works</vt:lpstr>
      <vt:lpstr>Thank you for watching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Junling_W</dc:creator>
  <cp:lastModifiedBy>Wang  Junling</cp:lastModifiedBy>
  <cp:revision>20</cp:revision>
  <dcterms:created xsi:type="dcterms:W3CDTF">2019-06-19T02:08:00Z</dcterms:created>
  <dcterms:modified xsi:type="dcterms:W3CDTF">2022-05-16T20:50:14Z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3BF3F08A16FC4855AA19CE9400E86043</vt:lpwstr>
  </property>
</Properties>
</file>